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4" r:id="rId4"/>
  </p:sldMasterIdLst>
  <p:handoutMasterIdLst>
    <p:handoutMasterId r:id="rId29"/>
  </p:handoutMasterIdLst>
  <p:sldIdLst>
    <p:sldId id="256" r:id="rId5"/>
    <p:sldId id="303" r:id="rId6"/>
    <p:sldId id="348" r:id="rId7"/>
    <p:sldId id="323" r:id="rId8"/>
    <p:sldId id="326" r:id="rId9"/>
    <p:sldId id="327" r:id="rId10"/>
    <p:sldId id="329" r:id="rId11"/>
    <p:sldId id="330" r:id="rId12"/>
    <p:sldId id="291" r:id="rId13"/>
    <p:sldId id="293" r:id="rId14"/>
    <p:sldId id="294" r:id="rId15"/>
    <p:sldId id="334" r:id="rId16"/>
    <p:sldId id="296" r:id="rId17"/>
    <p:sldId id="297" r:id="rId18"/>
    <p:sldId id="344" r:id="rId19"/>
    <p:sldId id="312" r:id="rId20"/>
    <p:sldId id="345" r:id="rId21"/>
    <p:sldId id="315" r:id="rId22"/>
    <p:sldId id="314" r:id="rId23"/>
    <p:sldId id="317" r:id="rId24"/>
    <p:sldId id="349" r:id="rId25"/>
    <p:sldId id="347" r:id="rId26"/>
    <p:sldId id="350" r:id="rId27"/>
    <p:sldId id="346" r:id="rId2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F2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95" autoAdjust="0"/>
    <p:restoredTop sz="94660"/>
  </p:normalViewPr>
  <p:slideViewPr>
    <p:cSldViewPr>
      <p:cViewPr varScale="1">
        <p:scale>
          <a:sx n="81" d="100"/>
          <a:sy n="81" d="100"/>
        </p:scale>
        <p:origin x="1656" y="5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BAD228CE-68F9-457A-B83D-BA063D0B5E69}" type="datetimeFigureOut">
              <a:rPr lang="en-GB" smtClean="0"/>
              <a:t>06/05/2026</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8A9848F-1FFD-4AE7-924F-C5D4294D0C63}" type="slidenum">
              <a:rPr lang="en-GB" smtClean="0"/>
              <a:t>‹#›</a:t>
            </a:fld>
            <a:endParaRPr lang="en-GB"/>
          </a:p>
        </p:txBody>
      </p:sp>
    </p:spTree>
    <p:extLst>
      <p:ext uri="{BB962C8B-B14F-4D97-AF65-F5344CB8AC3E}">
        <p14:creationId xmlns:p14="http://schemas.microsoft.com/office/powerpoint/2010/main" val="257407659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7B323DC-BFDB-4B1F-969A-2870A50408DE}" type="datetimeFigureOut">
              <a:rPr lang="en-GB" smtClean="0"/>
              <a:t>06/05/2026</a:t>
            </a:fld>
            <a:endParaRPr lang="en-GB"/>
          </a:p>
        </p:txBody>
      </p:sp>
      <p:sp>
        <p:nvSpPr>
          <p:cNvPr id="5" name="Footer Placeholder 4"/>
          <p:cNvSpPr>
            <a:spLocks noGrp="1"/>
          </p:cNvSpPr>
          <p:nvPr>
            <p:ph type="ftr" sz="quarter" idx="11"/>
          </p:nvPr>
        </p:nvSpPr>
        <p:spPr>
          <a:xfrm>
            <a:off x="2396319" y="329308"/>
            <a:ext cx="3086292" cy="309201"/>
          </a:xfrm>
        </p:spPr>
        <p:txBody>
          <a:bodyPr/>
          <a:lstStyle/>
          <a:p>
            <a:endParaRPr lang="en-GB"/>
          </a:p>
        </p:txBody>
      </p:sp>
      <p:sp>
        <p:nvSpPr>
          <p:cNvPr id="6" name="Slide Number Placeholder 5"/>
          <p:cNvSpPr>
            <a:spLocks noGrp="1"/>
          </p:cNvSpPr>
          <p:nvPr>
            <p:ph type="sldNum" sz="quarter" idx="12"/>
          </p:nvPr>
        </p:nvSpPr>
        <p:spPr>
          <a:xfrm>
            <a:off x="1434703" y="798973"/>
            <a:ext cx="802005" cy="503578"/>
          </a:xfrm>
        </p:spPr>
        <p:txBody>
          <a:bodyPr/>
          <a:lstStyle/>
          <a:p>
            <a:fld id="{75775808-4E95-4ED0-A71F-94B988100FD1}" type="slidenum">
              <a:rPr lang="en-GB" smtClean="0"/>
              <a:t>‹#›</a:t>
            </a:fld>
            <a:endParaRPr lang="en-GB"/>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90214219"/>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B323DC-BFDB-4B1F-969A-2870A50408DE}"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775808-4E95-4ED0-A71F-94B988100FD1}" type="slidenum">
              <a:rPr lang="en-GB" smtClean="0"/>
              <a:t>‹#›</a:t>
            </a:fld>
            <a:endParaRPr lang="en-GB"/>
          </a:p>
        </p:txBody>
      </p:sp>
    </p:spTree>
    <p:extLst>
      <p:ext uri="{BB962C8B-B14F-4D97-AF65-F5344CB8AC3E}">
        <p14:creationId xmlns:p14="http://schemas.microsoft.com/office/powerpoint/2010/main" val="5862265"/>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B323DC-BFDB-4B1F-969A-2870A50408DE}"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775808-4E95-4ED0-A71F-94B988100FD1}" type="slidenum">
              <a:rPr lang="en-GB" smtClean="0"/>
              <a:t>‹#›</a:t>
            </a:fld>
            <a:endParaRPr lang="en-GB"/>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239126"/>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B323DC-BFDB-4B1F-969A-2870A50408DE}"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775808-4E95-4ED0-A71F-94B988100FD1}" type="slidenum">
              <a:rPr lang="en-GB" smtClean="0"/>
              <a:t>‹#›</a:t>
            </a:fld>
            <a:endParaRPr lang="en-GB"/>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80053650"/>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7B323DC-BFDB-4B1F-969A-2870A50408DE}" type="datetimeFigureOut">
              <a:rPr lang="en-GB" smtClean="0"/>
              <a:t>06/05/2026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775808-4E95-4ED0-A71F-94B988100FD1}" type="slidenum">
              <a:rPr lang="en-GB" smtClean="0"/>
              <a:t>‹#›</a:t>
            </a:fld>
            <a:endParaRPr lang="en-GB"/>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1111842"/>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7B323DC-BFDB-4B1F-969A-2870A50408DE}" type="datetimeFigureOut">
              <a:rPr lang="en-GB" smtClean="0"/>
              <a:t>06/05/2026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775808-4E95-4ED0-A71F-94B988100FD1}" type="slidenum">
              <a:rPr lang="en-GB" smtClean="0"/>
              <a:t>‹#›</a:t>
            </a:fld>
            <a:endParaRPr lang="en-GB"/>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4306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B323DC-BFDB-4B1F-969A-2870A50408DE}" type="datetimeFigureOut">
              <a:rPr lang="en-GB" smtClean="0"/>
              <a:t>06/05/2026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775808-4E95-4ED0-A71F-94B988100FD1}" type="slidenum">
              <a:rPr lang="en-GB" smtClean="0"/>
              <a:t>‹#›</a:t>
            </a:fld>
            <a:endParaRPr lang="en-GB"/>
          </a:p>
        </p:txBody>
      </p:sp>
    </p:spTree>
    <p:extLst>
      <p:ext uri="{BB962C8B-B14F-4D97-AF65-F5344CB8AC3E}">
        <p14:creationId xmlns:p14="http://schemas.microsoft.com/office/powerpoint/2010/main" val="1981665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B323DC-BFDB-4B1F-969A-2870A50408DE}" type="datetimeFigureOut">
              <a:rPr lang="en-GB" smtClean="0"/>
              <a:t>06/05/2026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5775808-4E95-4ED0-A71F-94B988100FD1}" type="slidenum">
              <a:rPr lang="en-GB" smtClean="0"/>
              <a:t>‹#›</a:t>
            </a:fld>
            <a:endParaRPr lang="en-GB"/>
          </a:p>
        </p:txBody>
      </p:sp>
    </p:spTree>
    <p:extLst>
      <p:ext uri="{BB962C8B-B14F-4D97-AF65-F5344CB8AC3E}">
        <p14:creationId xmlns:p14="http://schemas.microsoft.com/office/powerpoint/2010/main" val="1982479489"/>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B323DC-BFDB-4B1F-969A-2870A50408DE}" type="datetimeFigureOut">
              <a:rPr lang="en-GB" smtClean="0"/>
              <a:t>06/05/2026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5775808-4E95-4ED0-A71F-94B988100FD1}" type="slidenum">
              <a:rPr lang="en-GB" smtClean="0"/>
              <a:t>‹#›</a:t>
            </a:fld>
            <a:endParaRPr lang="en-GB"/>
          </a:p>
        </p:txBody>
      </p:sp>
    </p:spTree>
    <p:extLst>
      <p:ext uri="{BB962C8B-B14F-4D97-AF65-F5344CB8AC3E}">
        <p14:creationId xmlns:p14="http://schemas.microsoft.com/office/powerpoint/2010/main" val="3832837728"/>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B7B323DC-BFDB-4B1F-969A-2870A50408DE}" type="datetimeFigureOut">
              <a:rPr lang="en-GB" smtClean="0"/>
              <a:t>06/05/2026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775808-4E95-4ED0-A71F-94B988100FD1}" type="slidenum">
              <a:rPr lang="en-GB" smtClean="0"/>
              <a:t>‹#›</a:t>
            </a:fld>
            <a:endParaRPr lang="en-GB"/>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84359894"/>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B7B323DC-BFDB-4B1F-969A-2870A50408DE}" type="datetimeFigureOut">
              <a:rPr lang="en-GB" smtClean="0"/>
              <a:t>06/05/2026</a:t>
            </a:fld>
            <a:endParaRPr lang="en-GB"/>
          </a:p>
        </p:txBody>
      </p:sp>
      <p:sp>
        <p:nvSpPr>
          <p:cNvPr id="6" name="Footer Placeholder 5"/>
          <p:cNvSpPr>
            <a:spLocks noGrp="1"/>
          </p:cNvSpPr>
          <p:nvPr>
            <p:ph type="ftr" sz="quarter" idx="11"/>
          </p:nvPr>
        </p:nvSpPr>
        <p:spPr>
          <a:xfrm>
            <a:off x="1437530" y="318641"/>
            <a:ext cx="3251553" cy="320931"/>
          </a:xfrm>
        </p:spPr>
        <p:txBody>
          <a:bodyPr/>
          <a:lstStyle/>
          <a:p>
            <a:endParaRPr lang="en-GB"/>
          </a:p>
        </p:txBody>
      </p:sp>
      <p:sp>
        <p:nvSpPr>
          <p:cNvPr id="7" name="Slide Number Placeholder 6"/>
          <p:cNvSpPr>
            <a:spLocks noGrp="1"/>
          </p:cNvSpPr>
          <p:nvPr>
            <p:ph type="sldNum" sz="quarter" idx="12"/>
          </p:nvPr>
        </p:nvSpPr>
        <p:spPr/>
        <p:txBody>
          <a:bodyPr/>
          <a:lstStyle/>
          <a:p>
            <a:fld id="{75775808-4E95-4ED0-A71F-94B988100FD1}" type="slidenum">
              <a:rPr lang="en-GB" smtClean="0"/>
              <a:t>‹#›</a:t>
            </a:fld>
            <a:endParaRPr lang="en-GB"/>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24858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00"/>
            </a:gs>
            <a:gs pos="0">
              <a:schemeClr val="bg1">
                <a:lumMod val="75000"/>
              </a:schemeClr>
            </a:gs>
            <a:gs pos="100000">
              <a:schemeClr val="bg1">
                <a:lumMod val="50000"/>
              </a:schemeClr>
            </a:gs>
            <a:gs pos="62000">
              <a:srgbClr val="F1F2C8"/>
            </a:gs>
            <a:gs pos="100000">
              <a:schemeClr val="bg1">
                <a:lumMod val="50000"/>
              </a:schemeClr>
            </a:gs>
          </a:gsLst>
          <a:lin ang="5400000" scaled="0"/>
          <a:tileRect/>
        </a:gradFill>
        <a:effectLst/>
      </p:bgPr>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7B323DC-BFDB-4B1F-969A-2870A50408DE}" type="datetimeFigureOut">
              <a:rPr lang="en-GB" smtClean="0"/>
              <a:t>06/05/2026</a:t>
            </a:fld>
            <a:endParaRPr lang="en-GB"/>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75775808-4E95-4ED0-A71F-94B988100FD1}" type="slidenum">
              <a:rPr lang="en-GB" smtClean="0"/>
              <a:t>‹#›</a:t>
            </a:fld>
            <a:endParaRPr lang="en-GB"/>
          </a:p>
        </p:txBody>
      </p:sp>
    </p:spTree>
    <p:extLst>
      <p:ext uri="{BB962C8B-B14F-4D97-AF65-F5344CB8AC3E}">
        <p14:creationId xmlns:p14="http://schemas.microsoft.com/office/powerpoint/2010/main" val="2967339684"/>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Lst>
  <p:transition spd="slow">
    <p:fade/>
  </p:transition>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noFill/>
        </p:spPr>
        <p:style>
          <a:lnRef idx="3">
            <a:schemeClr val="lt1"/>
          </a:lnRef>
          <a:fillRef idx="1">
            <a:schemeClr val="accent4"/>
          </a:fillRef>
          <a:effectRef idx="1">
            <a:schemeClr val="accent4"/>
          </a:effectRef>
          <a:fontRef idx="minor">
            <a:schemeClr val="lt1"/>
          </a:fontRef>
        </p:style>
        <p:txBody>
          <a:bodyPr>
            <a:normAutofit/>
          </a:bodyPr>
          <a:lstStyle/>
          <a:p>
            <a:r>
              <a:rPr lang="en-GB" dirty="0">
                <a:solidFill>
                  <a:schemeClr val="tx1"/>
                </a:solidFill>
              </a:rPr>
              <a:t>Year 6 SATs</a:t>
            </a:r>
            <a:br>
              <a:rPr lang="en-GB" dirty="0">
                <a:solidFill>
                  <a:schemeClr val="tx1"/>
                </a:solidFill>
              </a:rPr>
            </a:br>
            <a:r>
              <a:rPr lang="en-GB" dirty="0">
                <a:solidFill>
                  <a:schemeClr val="tx1"/>
                </a:solidFill>
              </a:rPr>
              <a:t>Information afternoon</a:t>
            </a:r>
          </a:p>
        </p:txBody>
      </p:sp>
      <p:sp>
        <p:nvSpPr>
          <p:cNvPr id="3" name="Subtitle 2"/>
          <p:cNvSpPr>
            <a:spLocks noGrp="1"/>
          </p:cNvSpPr>
          <p:nvPr>
            <p:ph type="subTitle" idx="1"/>
          </p:nvPr>
        </p:nvSpPr>
        <p:spPr/>
        <p:txBody>
          <a:bodyPr/>
          <a:lstStyle/>
          <a:p>
            <a:r>
              <a:rPr lang="en-GB" dirty="0"/>
              <a:t>Wednesday 29</a:t>
            </a:r>
            <a:r>
              <a:rPr lang="en-GB" baseline="30000" dirty="0"/>
              <a:t>th</a:t>
            </a:r>
            <a:r>
              <a:rPr lang="en-GB" dirty="0"/>
              <a:t> April 2026</a:t>
            </a:r>
            <a:endParaRPr lang="en-GB" dirty="0">
              <a:solidFill>
                <a:schemeClr val="tx1"/>
              </a:solidFill>
            </a:endParaRPr>
          </a:p>
        </p:txBody>
      </p:sp>
    </p:spTree>
    <p:extLst>
      <p:ext uri="{BB962C8B-B14F-4D97-AF65-F5344CB8AC3E}">
        <p14:creationId xmlns:p14="http://schemas.microsoft.com/office/powerpoint/2010/main" val="93690273"/>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8338" y="61913"/>
            <a:ext cx="5267325" cy="6734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8291612"/>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3100" y="271463"/>
            <a:ext cx="5257800" cy="6315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86004845"/>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Mathematics</a:t>
            </a:r>
          </a:p>
        </p:txBody>
      </p:sp>
      <p:sp>
        <p:nvSpPr>
          <p:cNvPr id="3" name="Content Placeholder 2"/>
          <p:cNvSpPr>
            <a:spLocks noGrp="1"/>
          </p:cNvSpPr>
          <p:nvPr>
            <p:ph idx="1"/>
          </p:nvPr>
        </p:nvSpPr>
        <p:spPr/>
        <p:txBody>
          <a:bodyPr>
            <a:normAutofit fontScale="85000" lnSpcReduction="10000"/>
          </a:bodyPr>
          <a:lstStyle/>
          <a:p>
            <a:r>
              <a:rPr lang="en-GB" dirty="0">
                <a:solidFill>
                  <a:schemeClr val="tx1"/>
                </a:solidFill>
              </a:rPr>
              <a:t>Teacher Assessment only for those below the standard of the test</a:t>
            </a:r>
          </a:p>
          <a:p>
            <a:pPr marL="0" indent="0">
              <a:buNone/>
            </a:pPr>
            <a:endParaRPr lang="en-US" dirty="0">
              <a:solidFill>
                <a:schemeClr val="tx1"/>
              </a:solidFill>
            </a:endParaRPr>
          </a:p>
          <a:p>
            <a:pPr marL="0" indent="0">
              <a:buNone/>
            </a:pPr>
            <a:r>
              <a:rPr lang="en-US" dirty="0">
                <a:solidFill>
                  <a:schemeClr val="tx1"/>
                </a:solidFill>
              </a:rPr>
              <a:t>For everyone else:</a:t>
            </a:r>
            <a:endParaRPr lang="en-GB" dirty="0">
              <a:solidFill>
                <a:schemeClr val="tx1"/>
              </a:solidFill>
            </a:endParaRPr>
          </a:p>
          <a:p>
            <a:endParaRPr lang="en-GB" dirty="0">
              <a:solidFill>
                <a:schemeClr val="tx1"/>
              </a:solidFill>
            </a:endParaRPr>
          </a:p>
          <a:p>
            <a:r>
              <a:rPr lang="en-GB" dirty="0">
                <a:solidFill>
                  <a:schemeClr val="tx1"/>
                </a:solidFill>
              </a:rPr>
              <a:t>Maths tests: 3 papers</a:t>
            </a:r>
          </a:p>
          <a:p>
            <a:r>
              <a:rPr lang="en-GB" dirty="0">
                <a:solidFill>
                  <a:schemeClr val="tx1"/>
                </a:solidFill>
              </a:rPr>
              <a:t>Paper A: Calculation 30 minutes: 40 marks.</a:t>
            </a:r>
          </a:p>
          <a:p>
            <a:r>
              <a:rPr lang="en-GB" dirty="0">
                <a:solidFill>
                  <a:schemeClr val="tx1"/>
                </a:solidFill>
              </a:rPr>
              <a:t>Paper B: Reasoning 40 minutes: 35 marks</a:t>
            </a:r>
          </a:p>
          <a:p>
            <a:r>
              <a:rPr lang="en-GB" dirty="0">
                <a:solidFill>
                  <a:schemeClr val="tx1"/>
                </a:solidFill>
              </a:rPr>
              <a:t>Paper C: Reasoning 40 minutes: 35 marks</a:t>
            </a:r>
          </a:p>
        </p:txBody>
      </p:sp>
    </p:spTree>
    <p:extLst>
      <p:ext uri="{BB962C8B-B14F-4D97-AF65-F5344CB8AC3E}">
        <p14:creationId xmlns:p14="http://schemas.microsoft.com/office/powerpoint/2010/main" val="2436269465"/>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123728" y="317744"/>
            <a:ext cx="4320480" cy="56765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04153270"/>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3100" y="176213"/>
            <a:ext cx="5257800" cy="6505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77073836"/>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Writing</a:t>
            </a:r>
          </a:p>
        </p:txBody>
      </p:sp>
      <p:sp>
        <p:nvSpPr>
          <p:cNvPr id="3" name="Content Placeholder 2"/>
          <p:cNvSpPr>
            <a:spLocks noGrp="1"/>
          </p:cNvSpPr>
          <p:nvPr>
            <p:ph idx="1"/>
          </p:nvPr>
        </p:nvSpPr>
        <p:spPr/>
        <p:txBody>
          <a:bodyPr>
            <a:normAutofit fontScale="77500" lnSpcReduction="20000"/>
          </a:bodyPr>
          <a:lstStyle/>
          <a:p>
            <a:r>
              <a:rPr lang="en-GB" dirty="0">
                <a:solidFill>
                  <a:schemeClr val="tx1"/>
                </a:solidFill>
              </a:rPr>
              <a:t>Assessed by teachers in June. We work together to agree our judgements and may be moderated by West Berkshire</a:t>
            </a:r>
          </a:p>
          <a:p>
            <a:r>
              <a:rPr lang="en-GB" dirty="0">
                <a:solidFill>
                  <a:schemeClr val="tx1"/>
                </a:solidFill>
              </a:rPr>
              <a:t>A pupil’s writing should meet all the statements within the standard at which they are judged. However, teachers can use their discretion to ensure that, on occasion, a particular weakness does not prevent an accurate judgement being made of a pupil’s attainment overall. A teacher’s professional judgement about whether the pupil has met the standard overall takes precedence. This approach applies to English writing only. </a:t>
            </a:r>
          </a:p>
          <a:p>
            <a:r>
              <a:rPr lang="en-GB" dirty="0">
                <a:solidFill>
                  <a:schemeClr val="tx1"/>
                </a:solidFill>
              </a:rPr>
              <a:t> A particular weakness could relate to a part or the whole of a statement (or statements), if there is good reason to judge that it would prevent an accurate judgement being made.</a:t>
            </a:r>
          </a:p>
        </p:txBody>
      </p:sp>
    </p:spTree>
    <p:extLst>
      <p:ext uri="{BB962C8B-B14F-4D97-AF65-F5344CB8AC3E}">
        <p14:creationId xmlns:p14="http://schemas.microsoft.com/office/powerpoint/2010/main" val="3405984974"/>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06357" y="1268760"/>
            <a:ext cx="8124339" cy="38342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34430339"/>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706656" y="260648"/>
            <a:ext cx="5025584" cy="57867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27971719"/>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information will be given to parents?</a:t>
            </a:r>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Ø"/>
            </a:pPr>
            <a:r>
              <a:rPr lang="en-GB" dirty="0">
                <a:solidFill>
                  <a:schemeClr val="tx1"/>
                </a:solidFill>
              </a:rPr>
              <a:t>In the end of year report you will receive your child’s SATs results:</a:t>
            </a:r>
          </a:p>
          <a:p>
            <a:pPr>
              <a:buFont typeface="Wingdings" panose="05000000000000000000" pitchFamily="2" charset="2"/>
              <a:buChar char="ü"/>
            </a:pPr>
            <a:r>
              <a:rPr lang="en-GB" dirty="0">
                <a:solidFill>
                  <a:schemeClr val="tx1"/>
                </a:solidFill>
              </a:rPr>
              <a:t>a raw score (the number of marks awarded)</a:t>
            </a:r>
          </a:p>
          <a:p>
            <a:pPr>
              <a:buFont typeface="Wingdings" panose="05000000000000000000" pitchFamily="2" charset="2"/>
              <a:buChar char="ü"/>
            </a:pPr>
            <a:r>
              <a:rPr lang="en-GB" dirty="0">
                <a:solidFill>
                  <a:schemeClr val="tx1"/>
                </a:solidFill>
              </a:rPr>
              <a:t>a scaled score</a:t>
            </a:r>
          </a:p>
          <a:p>
            <a:pPr>
              <a:buFont typeface="Wingdings" panose="05000000000000000000" pitchFamily="2" charset="2"/>
              <a:buChar char="ü"/>
            </a:pPr>
            <a:r>
              <a:rPr lang="en-GB" dirty="0">
                <a:solidFill>
                  <a:schemeClr val="tx1"/>
                </a:solidFill>
              </a:rPr>
              <a:t>and confirmation of whether or not they attained the expected standard</a:t>
            </a:r>
          </a:p>
          <a:p>
            <a:pPr>
              <a:buFont typeface="Wingdings" panose="05000000000000000000" pitchFamily="2" charset="2"/>
              <a:buChar char="ü"/>
            </a:pPr>
            <a:endParaRPr lang="en-GB" dirty="0">
              <a:solidFill>
                <a:schemeClr val="tx1"/>
              </a:solidFill>
            </a:endParaRPr>
          </a:p>
          <a:p>
            <a:pPr>
              <a:buFont typeface="Wingdings" panose="05000000000000000000" pitchFamily="2" charset="2"/>
              <a:buChar char="Ø"/>
            </a:pPr>
            <a:r>
              <a:rPr lang="en-GB" dirty="0">
                <a:solidFill>
                  <a:schemeClr val="tx1"/>
                </a:solidFill>
              </a:rPr>
              <a:t>Teacher assessment result for writing indicating whether the expected standard has been met, or whether a child is working at greater depth, working towards etc.</a:t>
            </a:r>
          </a:p>
          <a:p>
            <a:pPr>
              <a:buFont typeface="Wingdings" panose="05000000000000000000" pitchFamily="2" charset="2"/>
              <a:buChar char="Ø"/>
            </a:pPr>
            <a:r>
              <a:rPr lang="en-GB" dirty="0">
                <a:solidFill>
                  <a:schemeClr val="tx1"/>
                </a:solidFill>
              </a:rPr>
              <a:t>Teacher assessment result for science indicating only whether the standard has been met or not.</a:t>
            </a:r>
          </a:p>
        </p:txBody>
      </p:sp>
      <p:pic>
        <p:nvPicPr>
          <p:cNvPr id="4" name="Picture 3">
            <a:extLst>
              <a:ext uri="{FF2B5EF4-FFF2-40B4-BE49-F238E27FC236}">
                <a16:creationId xmlns:a16="http://schemas.microsoft.com/office/drawing/2014/main" id="{E2718B1A-F4A7-47A8-8456-7E4C88ED20C6}"/>
              </a:ext>
            </a:extLst>
          </p:cNvPr>
          <p:cNvPicPr>
            <a:picLocks noChangeAspect="1"/>
          </p:cNvPicPr>
          <p:nvPr/>
        </p:nvPicPr>
        <p:blipFill>
          <a:blip r:embed="rId2"/>
          <a:stretch>
            <a:fillRect/>
          </a:stretch>
        </p:blipFill>
        <p:spPr>
          <a:xfrm>
            <a:off x="7700509" y="121751"/>
            <a:ext cx="1420158" cy="2232248"/>
          </a:xfrm>
          <a:prstGeom prst="rect">
            <a:avLst/>
          </a:prstGeom>
        </p:spPr>
      </p:pic>
    </p:spTree>
    <p:extLst>
      <p:ext uri="{BB962C8B-B14F-4D97-AF65-F5344CB8AC3E}">
        <p14:creationId xmlns:p14="http://schemas.microsoft.com/office/powerpoint/2010/main" val="3117802618"/>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Which children will sit tests?</a:t>
            </a:r>
          </a:p>
        </p:txBody>
      </p:sp>
      <p:sp>
        <p:nvSpPr>
          <p:cNvPr id="3" name="Content Placeholder 2"/>
          <p:cNvSpPr>
            <a:spLocks noGrp="1"/>
          </p:cNvSpPr>
          <p:nvPr>
            <p:ph idx="1"/>
          </p:nvPr>
        </p:nvSpPr>
        <p:spPr/>
        <p:txBody>
          <a:bodyPr/>
          <a:lstStyle/>
          <a:p>
            <a:pPr marL="0" indent="0">
              <a:buNone/>
            </a:pPr>
            <a:r>
              <a:rPr lang="en-GB" dirty="0">
                <a:solidFill>
                  <a:schemeClr val="tx1"/>
                </a:solidFill>
              </a:rPr>
              <a:t>The tests are designed to be used with all pupils who are working at the standard of the national curriculum. There will be some pupils who will be working below the ‘expected standard’ of the test, who will not achieve a scaled score of 100, but who should still take the tests. Teachers should use their knowledge of each pupil to decide whether to administer the tests to them. We will also have a conversation with parents if we feel a child is unable to access the tests.</a:t>
            </a:r>
          </a:p>
        </p:txBody>
      </p:sp>
    </p:spTree>
    <p:extLst>
      <p:ext uri="{BB962C8B-B14F-4D97-AF65-F5344CB8AC3E}">
        <p14:creationId xmlns:p14="http://schemas.microsoft.com/office/powerpoint/2010/main" val="4221338304"/>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Ø"/>
            </a:pPr>
            <a:r>
              <a:rPr lang="en-GB" sz="2800" dirty="0">
                <a:solidFill>
                  <a:schemeClr val="tx1"/>
                </a:solidFill>
              </a:rPr>
              <a:t>Provide information on Year 6 SATs </a:t>
            </a:r>
          </a:p>
          <a:p>
            <a:pPr>
              <a:buFont typeface="Wingdings" panose="05000000000000000000" pitchFamily="2" charset="2"/>
              <a:buChar char="Ø"/>
            </a:pPr>
            <a:r>
              <a:rPr lang="en-GB" sz="2800" dirty="0"/>
              <a:t>Share how we prepare the children</a:t>
            </a:r>
            <a:endParaRPr lang="en-GB" sz="2800" dirty="0">
              <a:solidFill>
                <a:schemeClr val="tx1"/>
              </a:solidFill>
            </a:endParaRPr>
          </a:p>
          <a:p>
            <a:pPr>
              <a:buFont typeface="Wingdings" panose="05000000000000000000" pitchFamily="2" charset="2"/>
              <a:buChar char="Ø"/>
            </a:pPr>
            <a:r>
              <a:rPr lang="en-US" sz="2800" dirty="0">
                <a:solidFill>
                  <a:schemeClr val="tx1"/>
                </a:solidFill>
              </a:rPr>
              <a:t>Share ideas of how you can support your child.</a:t>
            </a:r>
            <a:r>
              <a:rPr lang="en-GB" sz="2800" dirty="0"/>
              <a:t> </a:t>
            </a:r>
          </a:p>
          <a:p>
            <a:pPr>
              <a:buFont typeface="Wingdings" panose="05000000000000000000" pitchFamily="2" charset="2"/>
              <a:buChar char="Ø"/>
            </a:pPr>
            <a:r>
              <a:rPr lang="en-GB" sz="2800" dirty="0"/>
              <a:t>Discuss secondary transition</a:t>
            </a:r>
            <a:endParaRPr lang="en-US" sz="2800" dirty="0">
              <a:solidFill>
                <a:schemeClr val="tx1"/>
              </a:solidFill>
            </a:endParaRPr>
          </a:p>
          <a:p>
            <a:pPr>
              <a:buFont typeface="Wingdings" panose="05000000000000000000" pitchFamily="2" charset="2"/>
              <a:buChar char="Ø"/>
            </a:pPr>
            <a:r>
              <a:rPr lang="en-US" sz="2800" dirty="0">
                <a:solidFill>
                  <a:schemeClr val="tx1"/>
                </a:solidFill>
              </a:rPr>
              <a:t>Any opportunity to ask questions.</a:t>
            </a:r>
            <a:endParaRPr lang="en-GB" sz="2800"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826805486"/>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Access Arrangements</a:t>
            </a:r>
          </a:p>
        </p:txBody>
      </p:sp>
      <p:sp>
        <p:nvSpPr>
          <p:cNvPr id="3" name="Content Placeholder 2"/>
          <p:cNvSpPr>
            <a:spLocks noGrp="1"/>
          </p:cNvSpPr>
          <p:nvPr>
            <p:ph idx="1"/>
          </p:nvPr>
        </p:nvSpPr>
        <p:spPr/>
        <p:txBody>
          <a:bodyPr/>
          <a:lstStyle/>
          <a:p>
            <a:r>
              <a:rPr lang="en-GB" dirty="0">
                <a:solidFill>
                  <a:schemeClr val="tx1"/>
                </a:solidFill>
              </a:rPr>
              <a:t>Reader</a:t>
            </a:r>
          </a:p>
          <a:p>
            <a:r>
              <a:rPr lang="en-GB" dirty="0">
                <a:solidFill>
                  <a:schemeClr val="tx1"/>
                </a:solidFill>
              </a:rPr>
              <a:t>Scribe</a:t>
            </a:r>
          </a:p>
          <a:p>
            <a:r>
              <a:rPr lang="en-GB" dirty="0">
                <a:solidFill>
                  <a:schemeClr val="tx1"/>
                </a:solidFill>
              </a:rPr>
              <a:t>Extra time</a:t>
            </a:r>
          </a:p>
          <a:p>
            <a:r>
              <a:rPr lang="en-GB" dirty="0">
                <a:solidFill>
                  <a:schemeClr val="tx1"/>
                </a:solidFill>
              </a:rPr>
              <a:t>Breaks</a:t>
            </a:r>
          </a:p>
        </p:txBody>
      </p:sp>
    </p:spTree>
    <p:extLst>
      <p:ext uri="{BB962C8B-B14F-4D97-AF65-F5344CB8AC3E}">
        <p14:creationId xmlns:p14="http://schemas.microsoft.com/office/powerpoint/2010/main" val="677003501"/>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27DD9-6064-4248-B177-23C128903EA6}"/>
              </a:ext>
            </a:extLst>
          </p:cNvPr>
          <p:cNvSpPr>
            <a:spLocks noGrp="1"/>
          </p:cNvSpPr>
          <p:nvPr>
            <p:ph type="title"/>
          </p:nvPr>
        </p:nvSpPr>
        <p:spPr/>
        <p:txBody>
          <a:bodyPr/>
          <a:lstStyle/>
          <a:p>
            <a:r>
              <a:rPr lang="en-GB" dirty="0"/>
              <a:t>What does school do to prepare the children?</a:t>
            </a:r>
          </a:p>
        </p:txBody>
      </p:sp>
      <p:sp>
        <p:nvSpPr>
          <p:cNvPr id="3" name="Content Placeholder 2">
            <a:extLst>
              <a:ext uri="{FF2B5EF4-FFF2-40B4-BE49-F238E27FC236}">
                <a16:creationId xmlns:a16="http://schemas.microsoft.com/office/drawing/2014/main" id="{C00F5BE4-2982-48EF-8A1F-FB6339B013F5}"/>
              </a:ext>
            </a:extLst>
          </p:cNvPr>
          <p:cNvSpPr>
            <a:spLocks noGrp="1"/>
          </p:cNvSpPr>
          <p:nvPr>
            <p:ph idx="1"/>
          </p:nvPr>
        </p:nvSpPr>
        <p:spPr/>
        <p:txBody>
          <a:bodyPr/>
          <a:lstStyle/>
          <a:p>
            <a:r>
              <a:rPr lang="en-GB" dirty="0"/>
              <a:t>Encourage children to work hard and do their best</a:t>
            </a:r>
          </a:p>
          <a:p>
            <a:r>
              <a:rPr lang="en-GB" dirty="0"/>
              <a:t>Teach the curriculum and provide regular feedback</a:t>
            </a:r>
          </a:p>
          <a:p>
            <a:r>
              <a:rPr lang="en-GB" dirty="0"/>
              <a:t>Give exposure to the tests throughout Y6 including Mocks in Jan 26</a:t>
            </a:r>
          </a:p>
          <a:p>
            <a:r>
              <a:rPr lang="en-GB" dirty="0"/>
              <a:t>Set homework </a:t>
            </a:r>
          </a:p>
          <a:p>
            <a:r>
              <a:rPr lang="en-GB" dirty="0"/>
              <a:t>Encourage independence and personal responsibility</a:t>
            </a:r>
          </a:p>
        </p:txBody>
      </p:sp>
    </p:spTree>
    <p:extLst>
      <p:ext uri="{BB962C8B-B14F-4D97-AF65-F5344CB8AC3E}">
        <p14:creationId xmlns:p14="http://schemas.microsoft.com/office/powerpoint/2010/main" val="3423881083"/>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I do to support my child?</a:t>
            </a:r>
            <a:endParaRPr lang="en-GB" dirty="0"/>
          </a:p>
        </p:txBody>
      </p:sp>
      <p:sp>
        <p:nvSpPr>
          <p:cNvPr id="3" name="Content Placeholder 2"/>
          <p:cNvSpPr>
            <a:spLocks noGrp="1"/>
          </p:cNvSpPr>
          <p:nvPr>
            <p:ph idx="1"/>
          </p:nvPr>
        </p:nvSpPr>
        <p:spPr>
          <a:xfrm>
            <a:off x="1443491" y="2015733"/>
            <a:ext cx="6571343" cy="3861539"/>
          </a:xfrm>
        </p:spPr>
        <p:txBody>
          <a:bodyPr>
            <a:normAutofit fontScale="77500" lnSpcReduction="20000"/>
          </a:bodyPr>
          <a:lstStyle/>
          <a:p>
            <a:r>
              <a:rPr lang="en-US" dirty="0">
                <a:solidFill>
                  <a:schemeClr val="tx1"/>
                </a:solidFill>
              </a:rPr>
              <a:t>Encourage them to work hard and do their best.</a:t>
            </a:r>
          </a:p>
          <a:p>
            <a:r>
              <a:rPr lang="en-US" dirty="0">
                <a:solidFill>
                  <a:schemeClr val="tx1"/>
                </a:solidFill>
              </a:rPr>
              <a:t>Encourage them not to compare themselves to others.</a:t>
            </a:r>
          </a:p>
          <a:p>
            <a:r>
              <a:rPr lang="en-US" dirty="0">
                <a:solidFill>
                  <a:schemeClr val="tx1"/>
                </a:solidFill>
              </a:rPr>
              <a:t>Regular school attendance</a:t>
            </a:r>
          </a:p>
          <a:p>
            <a:r>
              <a:rPr lang="en-US" dirty="0">
                <a:solidFill>
                  <a:schemeClr val="tx1"/>
                </a:solidFill>
              </a:rPr>
              <a:t>Good sleep/good breakfast</a:t>
            </a:r>
          </a:p>
          <a:p>
            <a:r>
              <a:rPr lang="en-US" dirty="0">
                <a:solidFill>
                  <a:schemeClr val="tx1"/>
                </a:solidFill>
              </a:rPr>
              <a:t>Use the papers to identify areas they find tricky and focus on these areas.</a:t>
            </a:r>
          </a:p>
          <a:p>
            <a:r>
              <a:rPr lang="en-US" dirty="0">
                <a:solidFill>
                  <a:schemeClr val="tx1"/>
                </a:solidFill>
              </a:rPr>
              <a:t>Use the SAT buster books.</a:t>
            </a:r>
          </a:p>
          <a:p>
            <a:r>
              <a:rPr lang="en-US" dirty="0">
                <a:solidFill>
                  <a:schemeClr val="tx1"/>
                </a:solidFill>
              </a:rPr>
              <a:t>BBC </a:t>
            </a:r>
            <a:r>
              <a:rPr lang="en-US" dirty="0" err="1">
                <a:solidFill>
                  <a:schemeClr val="tx1"/>
                </a:solidFill>
              </a:rPr>
              <a:t>Bitesize</a:t>
            </a:r>
            <a:r>
              <a:rPr lang="en-US" dirty="0">
                <a:solidFill>
                  <a:schemeClr val="tx1"/>
                </a:solidFill>
              </a:rPr>
              <a:t>.</a:t>
            </a:r>
          </a:p>
          <a:p>
            <a:r>
              <a:rPr lang="en-US" dirty="0">
                <a:solidFill>
                  <a:schemeClr val="tx1"/>
                </a:solidFill>
              </a:rPr>
              <a:t>Regular reading</a:t>
            </a:r>
          </a:p>
          <a:p>
            <a:r>
              <a:rPr lang="en-US" dirty="0">
                <a:solidFill>
                  <a:schemeClr val="tx1"/>
                </a:solidFill>
              </a:rPr>
              <a:t>Times Tables </a:t>
            </a:r>
            <a:r>
              <a:rPr lang="en-US" dirty="0" err="1">
                <a:solidFill>
                  <a:schemeClr val="tx1"/>
                </a:solidFill>
              </a:rPr>
              <a:t>Rockstars</a:t>
            </a:r>
            <a:endParaRPr lang="en-US" dirty="0">
              <a:solidFill>
                <a:schemeClr val="tx1"/>
              </a:solidFill>
            </a:endParaRPr>
          </a:p>
          <a:p>
            <a:r>
              <a:rPr lang="en-US" dirty="0">
                <a:solidFill>
                  <a:schemeClr val="tx1"/>
                </a:solidFill>
              </a:rPr>
              <a:t>Statutory spelling lists Year 3 and 4 and  Year 5 and 6.</a:t>
            </a:r>
            <a:endParaRPr lang="en-GB" dirty="0">
              <a:solidFill>
                <a:schemeClr val="tx1"/>
              </a:solidFill>
            </a:endParaRPr>
          </a:p>
        </p:txBody>
      </p:sp>
    </p:spTree>
    <p:extLst>
      <p:ext uri="{BB962C8B-B14F-4D97-AF65-F5344CB8AC3E}">
        <p14:creationId xmlns:p14="http://schemas.microsoft.com/office/powerpoint/2010/main" val="750395047"/>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4CF18-CB58-4BF5-9CA4-B6ED141351D2}"/>
              </a:ext>
            </a:extLst>
          </p:cNvPr>
          <p:cNvSpPr>
            <a:spLocks noGrp="1"/>
          </p:cNvSpPr>
          <p:nvPr>
            <p:ph type="title"/>
          </p:nvPr>
        </p:nvSpPr>
        <p:spPr/>
        <p:txBody>
          <a:bodyPr/>
          <a:lstStyle/>
          <a:p>
            <a:r>
              <a:rPr lang="en-GB" dirty="0"/>
              <a:t>Transition to secondary school</a:t>
            </a:r>
          </a:p>
        </p:txBody>
      </p:sp>
      <p:sp>
        <p:nvSpPr>
          <p:cNvPr id="3" name="Content Placeholder 2">
            <a:extLst>
              <a:ext uri="{FF2B5EF4-FFF2-40B4-BE49-F238E27FC236}">
                <a16:creationId xmlns:a16="http://schemas.microsoft.com/office/drawing/2014/main" id="{87C5CE80-E91F-497D-BBC6-8728438F2CAB}"/>
              </a:ext>
            </a:extLst>
          </p:cNvPr>
          <p:cNvSpPr>
            <a:spLocks noGrp="1"/>
          </p:cNvSpPr>
          <p:nvPr>
            <p:ph idx="1"/>
          </p:nvPr>
        </p:nvSpPr>
        <p:spPr/>
        <p:txBody>
          <a:bodyPr>
            <a:normAutofit/>
          </a:bodyPr>
          <a:lstStyle/>
          <a:p>
            <a:r>
              <a:rPr lang="en-GB" dirty="0"/>
              <a:t>This has been a 7 year journey</a:t>
            </a:r>
          </a:p>
          <a:p>
            <a:r>
              <a:rPr lang="en-GB" dirty="0"/>
              <a:t>Getting them ready academically and socially</a:t>
            </a:r>
          </a:p>
          <a:p>
            <a:r>
              <a:rPr lang="en-GB" dirty="0"/>
              <a:t>We will work with the secondary schools to share information.</a:t>
            </a:r>
          </a:p>
          <a:p>
            <a:r>
              <a:rPr lang="en-GB" dirty="0"/>
              <a:t>Transition meetings and days</a:t>
            </a:r>
          </a:p>
        </p:txBody>
      </p:sp>
    </p:spTree>
    <p:extLst>
      <p:ext uri="{BB962C8B-B14F-4D97-AF65-F5344CB8AC3E}">
        <p14:creationId xmlns:p14="http://schemas.microsoft.com/office/powerpoint/2010/main" val="722400482"/>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609601"/>
            <a:ext cx="7772400" cy="2315343"/>
          </a:xfrm>
        </p:spPr>
        <p:txBody>
          <a:bodyPr/>
          <a:lstStyle/>
          <a:p>
            <a:r>
              <a:rPr lang="en-GB" dirty="0"/>
              <a:t>Any Questions?</a:t>
            </a:r>
          </a:p>
        </p:txBody>
      </p:sp>
    </p:spTree>
    <p:extLst>
      <p:ext uri="{BB962C8B-B14F-4D97-AF65-F5344CB8AC3E}">
        <p14:creationId xmlns:p14="http://schemas.microsoft.com/office/powerpoint/2010/main" val="3867672059"/>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ADDFE-D069-4498-9739-CC23F852C587}"/>
              </a:ext>
            </a:extLst>
          </p:cNvPr>
          <p:cNvSpPr>
            <a:spLocks noGrp="1"/>
          </p:cNvSpPr>
          <p:nvPr>
            <p:ph type="title"/>
          </p:nvPr>
        </p:nvSpPr>
        <p:spPr/>
        <p:txBody>
          <a:bodyPr/>
          <a:lstStyle/>
          <a:p>
            <a:r>
              <a:rPr lang="en-GB" dirty="0"/>
              <a:t>Year 6 </a:t>
            </a:r>
            <a:r>
              <a:rPr lang="en-GB" dirty="0" err="1"/>
              <a:t>SaTs</a:t>
            </a:r>
            <a:r>
              <a:rPr lang="en-GB" dirty="0"/>
              <a:t> Tests</a:t>
            </a:r>
          </a:p>
        </p:txBody>
      </p:sp>
      <p:sp>
        <p:nvSpPr>
          <p:cNvPr id="3" name="Content Placeholder 2">
            <a:extLst>
              <a:ext uri="{FF2B5EF4-FFF2-40B4-BE49-F238E27FC236}">
                <a16:creationId xmlns:a16="http://schemas.microsoft.com/office/drawing/2014/main" id="{DBD8A21B-14F3-4662-8C8F-D3422F5D310A}"/>
              </a:ext>
            </a:extLst>
          </p:cNvPr>
          <p:cNvSpPr>
            <a:spLocks noGrp="1"/>
          </p:cNvSpPr>
          <p:nvPr>
            <p:ph idx="1"/>
          </p:nvPr>
        </p:nvSpPr>
        <p:spPr/>
        <p:txBody>
          <a:bodyPr>
            <a:normAutofit fontScale="92500" lnSpcReduction="10000"/>
          </a:bodyPr>
          <a:lstStyle/>
          <a:p>
            <a:pPr>
              <a:buFont typeface="Wingdings" panose="05000000000000000000" pitchFamily="2" charset="2"/>
              <a:buChar char="Ø"/>
            </a:pPr>
            <a:r>
              <a:rPr lang="en-GB" dirty="0"/>
              <a:t>Statutory tests for Year 6 pupils set by the Department for Education DfE.</a:t>
            </a:r>
          </a:p>
          <a:p>
            <a:pPr>
              <a:buFont typeface="Wingdings" panose="05000000000000000000" pitchFamily="2" charset="2"/>
              <a:buChar char="Ø"/>
            </a:pPr>
            <a:r>
              <a:rPr lang="en-GB" dirty="0"/>
              <a:t>They assess what the children have learnt in Key Stage 2 (Years 3 to 6)</a:t>
            </a:r>
          </a:p>
          <a:p>
            <a:pPr>
              <a:buFont typeface="Wingdings" panose="05000000000000000000" pitchFamily="2" charset="2"/>
              <a:buChar char="Ø"/>
            </a:pPr>
            <a:r>
              <a:rPr lang="en-GB" dirty="0"/>
              <a:t>Children sit them in May 2026 and the DfE sets a nationwide timetable</a:t>
            </a:r>
          </a:p>
          <a:p>
            <a:pPr>
              <a:buFont typeface="Wingdings" panose="05000000000000000000" pitchFamily="2" charset="2"/>
              <a:buChar char="Ø"/>
            </a:pPr>
            <a:r>
              <a:rPr lang="en-GB" dirty="0"/>
              <a:t>Some children may need additional arrangements to support them and some may not sit the test. This will be discussed and agreed with you.</a:t>
            </a:r>
          </a:p>
        </p:txBody>
      </p:sp>
    </p:spTree>
    <p:extLst>
      <p:ext uri="{BB962C8B-B14F-4D97-AF65-F5344CB8AC3E}">
        <p14:creationId xmlns:p14="http://schemas.microsoft.com/office/powerpoint/2010/main" val="5793072"/>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SATs timetable 2026</a:t>
            </a:r>
          </a:p>
        </p:txBody>
      </p:sp>
      <p:pic>
        <p:nvPicPr>
          <p:cNvPr id="5" name="Content Placeholder 4">
            <a:extLst>
              <a:ext uri="{FF2B5EF4-FFF2-40B4-BE49-F238E27FC236}">
                <a16:creationId xmlns:a16="http://schemas.microsoft.com/office/drawing/2014/main" id="{0233CCF1-80E0-44C7-942B-E11514A3FDEF}"/>
              </a:ext>
            </a:extLst>
          </p:cNvPr>
          <p:cNvPicPr>
            <a:picLocks noGrp="1" noChangeAspect="1"/>
          </p:cNvPicPr>
          <p:nvPr>
            <p:ph idx="1"/>
          </p:nvPr>
        </p:nvPicPr>
        <p:blipFill>
          <a:blip r:embed="rId2"/>
          <a:stretch>
            <a:fillRect/>
          </a:stretch>
        </p:blipFill>
        <p:spPr>
          <a:xfrm>
            <a:off x="971600" y="1329137"/>
            <a:ext cx="7200800" cy="5411995"/>
          </a:xfrm>
          <a:prstGeom prst="rect">
            <a:avLst/>
          </a:prstGeom>
        </p:spPr>
      </p:pic>
    </p:spTree>
    <p:extLst>
      <p:ext uri="{BB962C8B-B14F-4D97-AF65-F5344CB8AC3E}">
        <p14:creationId xmlns:p14="http://schemas.microsoft.com/office/powerpoint/2010/main" val="1513271249"/>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Grammar, punctuation and spelling</a:t>
            </a:r>
          </a:p>
        </p:txBody>
      </p:sp>
      <p:sp>
        <p:nvSpPr>
          <p:cNvPr id="3" name="Content Placeholder 2"/>
          <p:cNvSpPr>
            <a:spLocks noGrp="1"/>
          </p:cNvSpPr>
          <p:nvPr>
            <p:ph idx="1"/>
          </p:nvPr>
        </p:nvSpPr>
        <p:spPr/>
        <p:txBody>
          <a:bodyPr>
            <a:normAutofit fontScale="92500" lnSpcReduction="10000"/>
          </a:bodyPr>
          <a:lstStyle/>
          <a:p>
            <a:r>
              <a:rPr lang="en-GB" dirty="0">
                <a:solidFill>
                  <a:schemeClr val="tx1"/>
                </a:solidFill>
              </a:rPr>
              <a:t>Only assessed through a test</a:t>
            </a:r>
          </a:p>
          <a:p>
            <a:r>
              <a:rPr lang="en-GB" dirty="0">
                <a:solidFill>
                  <a:schemeClr val="tx1"/>
                </a:solidFill>
              </a:rPr>
              <a:t>2 Papers</a:t>
            </a:r>
          </a:p>
          <a:p>
            <a:r>
              <a:rPr lang="en-GB" dirty="0">
                <a:solidFill>
                  <a:schemeClr val="tx1"/>
                </a:solidFill>
              </a:rPr>
              <a:t>Paper 1: Grammar, punctuation and vocabulary</a:t>
            </a:r>
          </a:p>
          <a:p>
            <a:r>
              <a:rPr lang="en-GB" dirty="0">
                <a:solidFill>
                  <a:schemeClr val="tx1"/>
                </a:solidFill>
              </a:rPr>
              <a:t>45 minutes</a:t>
            </a:r>
          </a:p>
          <a:p>
            <a:r>
              <a:rPr lang="en-GB" dirty="0">
                <a:solidFill>
                  <a:schemeClr val="tx1"/>
                </a:solidFill>
              </a:rPr>
              <a:t>50 marks</a:t>
            </a:r>
          </a:p>
          <a:p>
            <a:r>
              <a:rPr lang="en-GB" dirty="0">
                <a:solidFill>
                  <a:schemeClr val="tx1"/>
                </a:solidFill>
              </a:rPr>
              <a:t>Most questions require multiple choice, single word or sentence answers</a:t>
            </a:r>
          </a:p>
          <a:p>
            <a:r>
              <a:rPr lang="en-GB" dirty="0">
                <a:solidFill>
                  <a:schemeClr val="tx1"/>
                </a:solidFill>
              </a:rPr>
              <a:t>Importance of accuracy</a:t>
            </a:r>
          </a:p>
          <a:p>
            <a:endParaRPr lang="en-GB" dirty="0"/>
          </a:p>
        </p:txBody>
      </p:sp>
    </p:spTree>
    <p:extLst>
      <p:ext uri="{BB962C8B-B14F-4D97-AF65-F5344CB8AC3E}">
        <p14:creationId xmlns:p14="http://schemas.microsoft.com/office/powerpoint/2010/main" val="2782239405"/>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Grammar, Punctuation and Spelling</a:t>
            </a:r>
          </a:p>
        </p:txBody>
      </p:sp>
      <p:sp>
        <p:nvSpPr>
          <p:cNvPr id="3" name="Content Placeholder 2"/>
          <p:cNvSpPr>
            <a:spLocks noGrp="1"/>
          </p:cNvSpPr>
          <p:nvPr>
            <p:ph idx="1"/>
          </p:nvPr>
        </p:nvSpPr>
        <p:spPr/>
        <p:txBody>
          <a:bodyPr/>
          <a:lstStyle/>
          <a:p>
            <a:r>
              <a:rPr lang="en-GB" dirty="0">
                <a:solidFill>
                  <a:schemeClr val="tx1"/>
                </a:solidFill>
              </a:rPr>
              <a:t>Paper 2</a:t>
            </a:r>
          </a:p>
          <a:p>
            <a:r>
              <a:rPr lang="en-GB" dirty="0">
                <a:solidFill>
                  <a:schemeClr val="tx1"/>
                </a:solidFill>
              </a:rPr>
              <a:t>Spelling Test</a:t>
            </a:r>
          </a:p>
          <a:p>
            <a:r>
              <a:rPr lang="en-GB" dirty="0">
                <a:solidFill>
                  <a:schemeClr val="tx1"/>
                </a:solidFill>
              </a:rPr>
              <a:t>20 Words</a:t>
            </a:r>
          </a:p>
          <a:p>
            <a:r>
              <a:rPr lang="en-GB" dirty="0">
                <a:solidFill>
                  <a:schemeClr val="tx1"/>
                </a:solidFill>
              </a:rPr>
              <a:t>All given with a context</a:t>
            </a:r>
          </a:p>
          <a:p>
            <a:pPr marL="0" indent="0">
              <a:buNone/>
            </a:pPr>
            <a:endParaRPr lang="en-GB" dirty="0">
              <a:solidFill>
                <a:schemeClr val="tx1"/>
              </a:solidFill>
            </a:endParaRPr>
          </a:p>
        </p:txBody>
      </p:sp>
    </p:spTree>
    <p:extLst>
      <p:ext uri="{BB962C8B-B14F-4D97-AF65-F5344CB8AC3E}">
        <p14:creationId xmlns:p14="http://schemas.microsoft.com/office/powerpoint/2010/main" val="3098740389"/>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0"/>
            <a:ext cx="6248400" cy="6886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0373909"/>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0"/>
            <a:ext cx="6191250" cy="6962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03476881"/>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Reading</a:t>
            </a:r>
            <a:endParaRPr lang="en-GB" dirty="0"/>
          </a:p>
        </p:txBody>
      </p:sp>
      <p:sp>
        <p:nvSpPr>
          <p:cNvPr id="3" name="Content Placeholder 2"/>
          <p:cNvSpPr>
            <a:spLocks noGrp="1"/>
          </p:cNvSpPr>
          <p:nvPr>
            <p:ph idx="1"/>
          </p:nvPr>
        </p:nvSpPr>
        <p:spPr/>
        <p:txBody>
          <a:bodyPr>
            <a:normAutofit fontScale="92500" lnSpcReduction="10000"/>
          </a:bodyPr>
          <a:lstStyle/>
          <a:p>
            <a:r>
              <a:rPr lang="en-GB" dirty="0">
                <a:solidFill>
                  <a:schemeClr val="tx1"/>
                </a:solidFill>
              </a:rPr>
              <a:t>Teacher assessment only for those working below the standard of the tests.</a:t>
            </a:r>
          </a:p>
          <a:p>
            <a:pPr marL="0" indent="0">
              <a:buNone/>
            </a:pPr>
            <a:endParaRPr lang="en-US" dirty="0">
              <a:solidFill>
                <a:schemeClr val="tx1"/>
              </a:solidFill>
            </a:endParaRPr>
          </a:p>
          <a:p>
            <a:pPr marL="0" indent="0">
              <a:buNone/>
            </a:pPr>
            <a:r>
              <a:rPr lang="en-US" dirty="0">
                <a:solidFill>
                  <a:schemeClr val="tx1"/>
                </a:solidFill>
              </a:rPr>
              <a:t>For everyone else:</a:t>
            </a:r>
            <a:endParaRPr lang="en-GB" dirty="0">
              <a:solidFill>
                <a:schemeClr val="tx1"/>
              </a:solidFill>
            </a:endParaRPr>
          </a:p>
          <a:p>
            <a:r>
              <a:rPr lang="en-GB" dirty="0">
                <a:solidFill>
                  <a:schemeClr val="tx1"/>
                </a:solidFill>
              </a:rPr>
              <a:t>Reading Test</a:t>
            </a:r>
          </a:p>
          <a:p>
            <a:r>
              <a:rPr lang="en-GB" dirty="0">
                <a:solidFill>
                  <a:schemeClr val="tx1"/>
                </a:solidFill>
              </a:rPr>
              <a:t>1 Hour</a:t>
            </a:r>
          </a:p>
          <a:p>
            <a:r>
              <a:rPr lang="en-GB" dirty="0">
                <a:solidFill>
                  <a:schemeClr val="tx1"/>
                </a:solidFill>
              </a:rPr>
              <a:t>Reading booklet and answer booklet</a:t>
            </a:r>
          </a:p>
          <a:p>
            <a:r>
              <a:rPr lang="en-GB" dirty="0">
                <a:solidFill>
                  <a:schemeClr val="tx1"/>
                </a:solidFill>
              </a:rPr>
              <a:t>50 marks available</a:t>
            </a:r>
          </a:p>
          <a:p>
            <a:endParaRPr lang="en-GB" dirty="0">
              <a:solidFill>
                <a:schemeClr val="tx1"/>
              </a:solidFill>
            </a:endParaRPr>
          </a:p>
        </p:txBody>
      </p:sp>
    </p:spTree>
    <p:extLst>
      <p:ext uri="{BB962C8B-B14F-4D97-AF65-F5344CB8AC3E}">
        <p14:creationId xmlns:p14="http://schemas.microsoft.com/office/powerpoint/2010/main" val="1017568626"/>
      </p:ext>
    </p:extLst>
  </p:cSld>
  <p:clrMapOvr>
    <a:masterClrMapping/>
  </p:clrMapOvr>
  <p:transition spd="slow">
    <p:fade/>
  </p:transition>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83301a9-a14b-4010-91f5-692cd9fe9b78"/>
    <lcf76f155ced4ddcb4097134ff3c332f xmlns="1d22aafc-f679-4ed9-b58e-b01932da248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F08F8D34BFB444B8AD4EA6C57B67125" ma:contentTypeVersion="19" ma:contentTypeDescription="Create a new document." ma:contentTypeScope="" ma:versionID="a313e04df377b3884130dfea2311a899">
  <xsd:schema xmlns:xsd="http://www.w3.org/2001/XMLSchema" xmlns:xs="http://www.w3.org/2001/XMLSchema" xmlns:p="http://schemas.microsoft.com/office/2006/metadata/properties" xmlns:ns2="1d22aafc-f679-4ed9-b58e-b01932da2481" xmlns:ns3="583301a9-a14b-4010-91f5-692cd9fe9b78" targetNamespace="http://schemas.microsoft.com/office/2006/metadata/properties" ma:root="true" ma:fieldsID="f2ba367caa1b4bf99543ac10a11cf2d0" ns2:_="" ns3:_="">
    <xsd:import namespace="1d22aafc-f679-4ed9-b58e-b01932da2481"/>
    <xsd:import namespace="583301a9-a14b-4010-91f5-692cd9fe9b7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22aafc-f679-4ed9-b58e-b01932da24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fc2817d-4b99-4719-a554-bbc2140c4f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83301a9-a14b-4010-91f5-692cd9fe9b78"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8bef0c7-6d80-4478-a025-7f54abd2e679}" ma:internalName="TaxCatchAll" ma:showField="CatchAllData" ma:web="583301a9-a14b-4010-91f5-692cd9fe9b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ACC5DE-60AD-4D48-9868-1AE0C7E63583}">
  <ds:schemaRefs>
    <ds:schemaRef ds:uri="http://schemas.microsoft.com/office/infopath/2007/PartnerControls"/>
    <ds:schemaRef ds:uri="http://schemas.microsoft.com/office/2006/documentManagement/types"/>
    <ds:schemaRef ds:uri="http://purl.org/dc/elements/1.1/"/>
    <ds:schemaRef ds:uri="http://purl.org/dc/terms/"/>
    <ds:schemaRef ds:uri="583301a9-a14b-4010-91f5-692cd9fe9b78"/>
    <ds:schemaRef ds:uri="1d22aafc-f679-4ed9-b58e-b01932da2481"/>
    <ds:schemaRef ds:uri="http://www.w3.org/XML/1998/namespace"/>
    <ds:schemaRef ds:uri="http://schemas.microsoft.com/office/2006/metadata/properties"/>
    <ds:schemaRef ds:uri="http://purl.org/dc/dcmitype/"/>
    <ds:schemaRef ds:uri="http://schemas.openxmlformats.org/package/2006/metadata/core-properties"/>
  </ds:schemaRefs>
</ds:datastoreItem>
</file>

<file path=customXml/itemProps2.xml><?xml version="1.0" encoding="utf-8"?>
<ds:datastoreItem xmlns:ds="http://schemas.openxmlformats.org/officeDocument/2006/customXml" ds:itemID="{A1C0FEEB-1CA4-417B-B0A2-9F745290344B}">
  <ds:schemaRefs>
    <ds:schemaRef ds:uri="http://schemas.microsoft.com/sharepoint/v3/contenttype/forms"/>
  </ds:schemaRefs>
</ds:datastoreItem>
</file>

<file path=customXml/itemProps3.xml><?xml version="1.0" encoding="utf-8"?>
<ds:datastoreItem xmlns:ds="http://schemas.openxmlformats.org/officeDocument/2006/customXml" ds:itemID="{AD07B338-9D5F-4C8A-AB03-0F05C9EE3C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22aafc-f679-4ed9-b58e-b01932da2481"/>
    <ds:schemaRef ds:uri="583301a9-a14b-4010-91f5-692cd9fe9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2084</TotalTime>
  <Words>737</Words>
  <Application>Microsoft Office PowerPoint</Application>
  <PresentationFormat>On-screen Show (4:3)</PresentationFormat>
  <Paragraphs>86</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Gill Sans MT</vt:lpstr>
      <vt:lpstr>Wingdings</vt:lpstr>
      <vt:lpstr>Gallery</vt:lpstr>
      <vt:lpstr>Year 6 SATs Information afternoon</vt:lpstr>
      <vt:lpstr>Objectives</vt:lpstr>
      <vt:lpstr>Year 6 SaTs Tests</vt:lpstr>
      <vt:lpstr>SATs timetable 2026</vt:lpstr>
      <vt:lpstr>Grammar, punctuation and spelling</vt:lpstr>
      <vt:lpstr>Grammar, Punctuation and Spelling</vt:lpstr>
      <vt:lpstr>PowerPoint Presentation</vt:lpstr>
      <vt:lpstr>PowerPoint Presentation</vt:lpstr>
      <vt:lpstr>Reading</vt:lpstr>
      <vt:lpstr>PowerPoint Presentation</vt:lpstr>
      <vt:lpstr>PowerPoint Presentation</vt:lpstr>
      <vt:lpstr>Mathematics</vt:lpstr>
      <vt:lpstr>PowerPoint Presentation</vt:lpstr>
      <vt:lpstr>PowerPoint Presentation</vt:lpstr>
      <vt:lpstr>Writing</vt:lpstr>
      <vt:lpstr>PowerPoint Presentation</vt:lpstr>
      <vt:lpstr>PowerPoint Presentation</vt:lpstr>
      <vt:lpstr>What information will be given to parents?</vt:lpstr>
      <vt:lpstr>Which children will sit tests?</vt:lpstr>
      <vt:lpstr>Access Arrangements</vt:lpstr>
      <vt:lpstr>What does school do to prepare the children?</vt:lpstr>
      <vt:lpstr>What can I do to support my child?</vt:lpstr>
      <vt:lpstr>Transition to secondary school</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approach to assessment: INSET Day</dc:title>
  <dc:creator>Keith Harvey</dc:creator>
  <cp:lastModifiedBy>Joanna Hayward</cp:lastModifiedBy>
  <cp:revision>61</cp:revision>
  <cp:lastPrinted>2015-12-07T11:10:09Z</cp:lastPrinted>
  <dcterms:created xsi:type="dcterms:W3CDTF">2015-09-24T09:36:00Z</dcterms:created>
  <dcterms:modified xsi:type="dcterms:W3CDTF">2026-05-06T17:42:16Z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0x0101002F08F8D34BFB444B8AD4EA6C57B67125</vt:lpwstr>
  </property>
  <property fmtid="{D5CDD505-2E9C-101B-9397-08002B2CF9AE}" pid="3" name="MediaServiceImageTags">
    <vt:lpwstr/>
  </property>
</Properties>
</file>