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257" r:id="rId5"/>
    <p:sldId id="258" r:id="rId6"/>
    <p:sldId id="270" r:id="rId7"/>
    <p:sldId id="259" r:id="rId8"/>
    <p:sldId id="271" r:id="rId9"/>
    <p:sldId id="272" r:id="rId10"/>
    <p:sldId id="273" r:id="rId11"/>
    <p:sldId id="277" r:id="rId12"/>
    <p:sldId id="278" r:id="rId13"/>
    <p:sldId id="276" r:id="rId14"/>
    <p:sldId id="274" r:id="rId15"/>
    <p:sldId id="275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BDAB"/>
    <a:srgbClr val="009A93"/>
    <a:srgbClr val="FFFF99"/>
    <a:srgbClr val="33CCCC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76D5F0-9BB6-4D30-81BE-5B3F943DFA0F}" v="2" dt="2025-09-05T14:07:23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DD81D-7EAE-4104-B59D-887C7820281D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9F773E-15C6-4D4B-8125-D6595F68A9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891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fb1d5f1a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5fb1d5f1a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5fb1d5f1a0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5fb1d5f1a0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7926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5fb1d5f1a0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5fb1d5f1a0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4359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F8955-C6A1-313C-DBEB-8A63DA77E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B455E7-3EBF-2562-8486-82DC91D1E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36EA5-76D2-C06F-A200-1B9A07FEA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FCF3-17B6-4C9E-9331-D577CAFE5622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AD398-0D9A-4F78-4D6B-CFCE91BC4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4C046-841B-FDF3-33FE-7BEE15618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EF56-489B-4C5F-91C4-1674DADF1F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9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344E7-0CD4-50F7-5595-C08329512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48278E-E5DB-8D7C-3AA8-F86B3787B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12CFE-C5B8-AFE9-E734-9F091DAF5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FCF3-17B6-4C9E-9331-D577CAFE5622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8BEC2-BAC5-E3AC-5258-D00351004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1F102-8871-A2E4-EC91-C3DAD90BC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EF56-489B-4C5F-91C4-1674DADF1F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217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1D4A2F-62C7-D25B-C8A6-EAA93F7AA8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CCC00B-6D83-E3DE-8393-FC22FDAAC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0B857-5A1A-B60C-6A00-3B6F8507F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FCF3-17B6-4C9E-9331-D577CAFE5622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58574-DB5B-975F-0F07-FFC7934FE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15D8D-2507-A8C5-8B42-114C95023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EF56-489B-4C5F-91C4-1674DADF1F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007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141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CDC02-742F-B58E-DE34-AB90B494D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87CD1-0515-0D66-D5DC-CF02EC669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4FE97-4C86-2AF8-1CF8-DD763DF3E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FCF3-17B6-4C9E-9331-D577CAFE5622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14F89E-DC36-7C3E-8B09-E55BE1646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45FF4-A704-13A4-7DD0-275D2F38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EF56-489B-4C5F-91C4-1674DADF1F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11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59EE3-1527-1AE9-9C10-67B715CBC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94176-6A64-58F2-D286-DE642B177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747FD-5B33-6AAA-00B3-0FC0FE1D0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FCF3-17B6-4C9E-9331-D577CAFE5622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C06CD-AF7E-7879-E35D-C7D785904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EE64B-AA04-66AA-BEDE-C57099492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EF56-489B-4C5F-91C4-1674DADF1F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168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4E08B-E669-07EE-4B54-20934C1A1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380BB-4EF3-3481-E44A-750528938B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5573E3-F673-4D36-D215-3F0832F3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F7453D-15A8-9C63-A15B-BA5631C03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FCF3-17B6-4C9E-9331-D577CAFE5622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000B2-623D-ED69-0F35-48F046854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AD131-72E2-F32B-66F1-18061779C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EF56-489B-4C5F-91C4-1674DADF1F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254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0B3FA-7CF3-348C-AF43-D40DDB9CE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0F2F10-0878-C840-9986-1B6267CFE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4273B-5156-B02F-A318-E7CBD90F34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9AFD94-F6E2-3A34-7DD3-5898957892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D928A5-5CD6-2139-5278-E7E6687F3C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A6A4F-759E-702E-CF39-B3013872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FCF3-17B6-4C9E-9331-D577CAFE5622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D9BEC3-5A75-25FD-12F1-A6861C237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52B2D6-27D5-CBE8-2854-1AC151A57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EF56-489B-4C5F-91C4-1674DADF1F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435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79895-8F30-F468-9C84-04A2F05CE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F554E7-FE89-AD57-4709-21F914229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FCF3-17B6-4C9E-9331-D577CAFE5622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71E50A-41B4-ABA0-CD1F-8252CD604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EB12F8-A0A6-A3F0-637C-4FEED851C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EF56-489B-4C5F-91C4-1674DADF1F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978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C3364E-4C66-F962-CB0B-ECBF7C5C4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FCF3-17B6-4C9E-9331-D577CAFE5622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8AF0AA-1C29-289F-1340-1A5289E6F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78978-8818-B3E0-3A59-33F2F5DFE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EF56-489B-4C5F-91C4-1674DADF1F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629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074C4-7627-2062-7D20-4C42CB6D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C5F930-1B82-32AB-FB4E-C6FE69F2A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1B02E-D4A6-712D-47F6-B509C6048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FF4661-DAF9-04C1-F72C-86A56866E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FCF3-17B6-4C9E-9331-D577CAFE5622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72E80-6D8A-A045-BE97-31E64D0F8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DC25D-36D6-A5D8-DFB4-A6BF09E08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EF56-489B-4C5F-91C4-1674DADF1F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964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33AC9-8A29-F095-A7AB-4BD7BE18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186C91-0678-9F20-54DB-E954FBE417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9EB90-D484-152E-7CE5-764D4C37E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7375A-36C1-14FD-9A16-6FFBBEEE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FFCF3-17B6-4C9E-9331-D577CAFE5622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2C0E6-5E07-0B91-3103-B2388BA35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DDA753-7F3D-F0B1-D1C0-EB13E962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5EF56-489B-4C5F-91C4-1674DADF1F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245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07ABB6-1B55-6404-D552-C60BF9436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94288-809C-4321-F196-4D80DB3AB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9AFA0-248C-5FBC-0084-F4856118E0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AFFCF3-17B6-4C9E-9331-D577CAFE5622}" type="datetimeFigureOut">
              <a:rPr lang="en-GB" smtClean="0"/>
              <a:t>10/10/2025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F20B48-D4FB-1D7E-9A0A-E7A649892C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CAD2B-8EEE-BEDB-7AE4-39F4F2819C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35EF56-489B-4C5F-91C4-1674DADF1F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90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unsplash.com/photos/mountain-covered-in-clouds-during-golden-hour-CaLEWzUd4O4?utm_content=creditCopyText&amp;utm_medium=referral&amp;utm_source=unsplash" TargetMode="External"/><Relationship Id="rId5" Type="http://schemas.openxmlformats.org/officeDocument/2006/relationships/hyperlink" Target="https://unsplash.com/@nate_dumlao?utm_content=creditCopyText&amp;utm_medium=referral&amp;utm_source=unsplash" TargetMode="Externa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inr?utm_content=creditCopyText&amp;utm_medium=referral&amp;utm_source=unsplash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unsplash.com/photos/a-bunch-of-cars-that-are-sitting-in-the-street-jwzmYWC4QvI?utm_content=creditCopyText&amp;utm_medium=referral&amp;utm_source=unsplash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hyperlink" Target="https://unsplash.com/photos/white-ice-on-body-of-water-during-daytime-2aPfcyAC2cc?utm_content=creditCopyText&amp;utm_medium=referral&amp;utm_source=unsplash" TargetMode="External"/><Relationship Id="rId4" Type="http://schemas.openxmlformats.org/officeDocument/2006/relationships/hyperlink" Target="https://unsplash.com/@shawnanggg?utm_content=creditCopyText&amp;utm_medium=referral&amp;utm_source=unsplash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nsplash.com/photos/sp_pcgjPxgI?utm_source=unsplash&amp;utm_medium=referral&amp;utm_content=creditCopyText" TargetMode="External"/><Relationship Id="rId5" Type="http://schemas.openxmlformats.org/officeDocument/2006/relationships/hyperlink" Target="https://unsplash.com/@ronan18?utm_source=unsplash&amp;utm_medium=referral&amp;utm_content=creditCopyText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3"/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4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60" name="Google Shape;60;p13"/>
          <p:cNvPicPr preferRelativeResize="0">
            <a:picLocks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50004">
            <a:off x="-368244" y="-642564"/>
            <a:ext cx="3341621" cy="363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>
            <a:picLocks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54306">
            <a:off x="8924559" y="-437669"/>
            <a:ext cx="4072423" cy="2949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>
            <a:picLocks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63314">
            <a:off x="9023662" y="3252707"/>
            <a:ext cx="3700655" cy="4087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FB9C47-8E19-9A5B-FF7C-174D824E2B1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21184" y="2141661"/>
            <a:ext cx="4149632" cy="2558940"/>
          </a:xfrm>
          <a:prstGeom prst="rect">
            <a:avLst/>
          </a:prstGeom>
        </p:spPr>
      </p:pic>
      <p:pic>
        <p:nvPicPr>
          <p:cNvPr id="7" name="Picture 6" descr="A group of logos on a black background&#10;&#10;AI-generated content may be incorrect.">
            <a:extLst>
              <a:ext uri="{FF2B5EF4-FFF2-40B4-BE49-F238E27FC236}">
                <a16:creationId xmlns:a16="http://schemas.microsoft.com/office/drawing/2014/main" id="{4EE9ADEC-3618-4241-FC72-3DF22F1307D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42146" b="42274"/>
          <a:stretch>
            <a:fillRect/>
          </a:stretch>
        </p:blipFill>
        <p:spPr>
          <a:xfrm>
            <a:off x="3779881" y="5660571"/>
            <a:ext cx="4632239" cy="72174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A5B84B6A-5B0C-724A-A838-94F1DF6D99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62470" y="3648726"/>
            <a:ext cx="3807988" cy="3807988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FA18654-A84E-172C-BF5F-EB2677B566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87237" y="-2546471"/>
            <a:ext cx="2669756" cy="38856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32071-E2D8-463B-84EB-370438338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65;p13">
            <a:extLst>
              <a:ext uri="{FF2B5EF4-FFF2-40B4-BE49-F238E27FC236}">
                <a16:creationId xmlns:a16="http://schemas.microsoft.com/office/drawing/2014/main" id="{271CA4D5-C728-FA28-FD92-388E474340BA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4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717871-A51C-72C7-14FE-BABF44CBFB24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53BD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Google Shape;108;p17">
            <a:extLst>
              <a:ext uri="{FF2B5EF4-FFF2-40B4-BE49-F238E27FC236}">
                <a16:creationId xmlns:a16="http://schemas.microsoft.com/office/drawing/2014/main" id="{321704E3-4D58-1E27-8AAB-0403ADF4ED7C}"/>
              </a:ext>
            </a:extLst>
          </p:cNvPr>
          <p:cNvSpPr txBox="1">
            <a:spLocks/>
          </p:cNvSpPr>
          <p:nvPr/>
        </p:nvSpPr>
        <p:spPr>
          <a:xfrm>
            <a:off x="846699" y="529252"/>
            <a:ext cx="4784079" cy="183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b="1" dirty="0">
                <a:solidFill>
                  <a:srgbClr val="009A93"/>
                </a:solidFill>
                <a:latin typeface="Avenir Next LT Pro" panose="020B0504020202020204" pitchFamily="34" charset="0"/>
              </a:rPr>
              <a:t>Challenge 3: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4400" b="1" dirty="0">
              <a:solidFill>
                <a:srgbClr val="009A93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7" name="Google Shape;106;p17">
            <a:extLst>
              <a:ext uri="{FF2B5EF4-FFF2-40B4-BE49-F238E27FC236}">
                <a16:creationId xmlns:a16="http://schemas.microsoft.com/office/drawing/2014/main" id="{9EF5C2BD-63EB-AFC7-2D3B-BEFE45664D73}"/>
              </a:ext>
            </a:extLst>
          </p:cNvPr>
          <p:cNvSpPr txBox="1">
            <a:spLocks/>
          </p:cNvSpPr>
          <p:nvPr/>
        </p:nvSpPr>
        <p:spPr>
          <a:xfrm>
            <a:off x="846695" y="1700848"/>
            <a:ext cx="4639700" cy="378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Meal plan to reduce food waste for one week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 suggests that the average person wastes 95kg of food per year! At each stage of the life-cycle of wasted food, from production to rotting at landfill, carbon is produced.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Plan your meals, shop smart, and waste less — it’s good for the planet and your wallet!</a:t>
            </a:r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F758C8A1-4BCE-97B3-7DF5-5B48CC4E3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682" y="5962033"/>
            <a:ext cx="1003882" cy="64269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A253900-E57C-838C-C450-A4C78D696A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7754" y="719752"/>
            <a:ext cx="3251238" cy="473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6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84471-52CD-42A5-5F26-A7A47CB65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65;p13">
            <a:extLst>
              <a:ext uri="{FF2B5EF4-FFF2-40B4-BE49-F238E27FC236}">
                <a16:creationId xmlns:a16="http://schemas.microsoft.com/office/drawing/2014/main" id="{E3254ECC-972E-FCA0-01E1-9D4A58E7AD5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4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4553CB-9CE5-377E-12FF-041209FB8DF3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53BD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F050252-9D6A-9577-BBDD-58454FF0C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89202" y="806540"/>
            <a:ext cx="4256099" cy="4256099"/>
          </a:xfrm>
          <a:prstGeom prst="rect">
            <a:avLst/>
          </a:prstGeom>
        </p:spPr>
      </p:pic>
      <p:sp>
        <p:nvSpPr>
          <p:cNvPr id="16" name="Google Shape;108;p17">
            <a:extLst>
              <a:ext uri="{FF2B5EF4-FFF2-40B4-BE49-F238E27FC236}">
                <a16:creationId xmlns:a16="http://schemas.microsoft.com/office/drawing/2014/main" id="{DF5D361B-AC6E-BF2C-CE66-B663C6C12913}"/>
              </a:ext>
            </a:extLst>
          </p:cNvPr>
          <p:cNvSpPr txBox="1">
            <a:spLocks/>
          </p:cNvSpPr>
          <p:nvPr/>
        </p:nvSpPr>
        <p:spPr>
          <a:xfrm>
            <a:off x="846699" y="529252"/>
            <a:ext cx="4784079" cy="183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b="1" dirty="0">
                <a:solidFill>
                  <a:srgbClr val="009A93"/>
                </a:solidFill>
                <a:latin typeface="Avenir Next LT Pro" panose="020B0504020202020204" pitchFamily="34" charset="0"/>
              </a:rPr>
              <a:t>Challenge 4: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4400" b="1" dirty="0">
              <a:solidFill>
                <a:srgbClr val="009A93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7" name="Google Shape;106;p17">
            <a:extLst>
              <a:ext uri="{FF2B5EF4-FFF2-40B4-BE49-F238E27FC236}">
                <a16:creationId xmlns:a16="http://schemas.microsoft.com/office/drawing/2014/main" id="{1AC68CD6-F2C9-DB4F-820D-0A591E1AEC1D}"/>
              </a:ext>
            </a:extLst>
          </p:cNvPr>
          <p:cNvSpPr txBox="1">
            <a:spLocks/>
          </p:cNvSpPr>
          <p:nvPr/>
        </p:nvSpPr>
        <p:spPr>
          <a:xfrm>
            <a:off x="846695" y="1700848"/>
            <a:ext cx="4309505" cy="3456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Lower your washing machine temperature to 30°C for three washes across the month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Washing machines are energy-hungry! Drop the temperature to 30°C for three washes this month and cut carbon without sacrificing clean clothes.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Cool it to care!</a:t>
            </a:r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91C5F80E-6A04-9069-7049-7C59AA87A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682" y="5962033"/>
            <a:ext cx="1003882" cy="6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41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86D39-7C13-DB4D-57A4-B10E634122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65;p13">
            <a:extLst>
              <a:ext uri="{FF2B5EF4-FFF2-40B4-BE49-F238E27FC236}">
                <a16:creationId xmlns:a16="http://schemas.microsoft.com/office/drawing/2014/main" id="{046E3FDF-50DD-1015-B067-A43415700FD1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4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9D9896-48A2-92E9-BA32-30678D8735BB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53BD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8120DDD-201E-C5A0-ADFA-766689A33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16277" y="814129"/>
            <a:ext cx="3864705" cy="4608771"/>
          </a:xfrm>
          <a:prstGeom prst="rect">
            <a:avLst/>
          </a:prstGeom>
        </p:spPr>
      </p:pic>
      <p:sp>
        <p:nvSpPr>
          <p:cNvPr id="16" name="Google Shape;108;p17">
            <a:extLst>
              <a:ext uri="{FF2B5EF4-FFF2-40B4-BE49-F238E27FC236}">
                <a16:creationId xmlns:a16="http://schemas.microsoft.com/office/drawing/2014/main" id="{CDA0005F-BE4A-FC14-8267-864DDD69F135}"/>
              </a:ext>
            </a:extLst>
          </p:cNvPr>
          <p:cNvSpPr txBox="1">
            <a:spLocks/>
          </p:cNvSpPr>
          <p:nvPr/>
        </p:nvSpPr>
        <p:spPr>
          <a:xfrm>
            <a:off x="846699" y="529252"/>
            <a:ext cx="4784079" cy="183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b="1" dirty="0">
                <a:solidFill>
                  <a:srgbClr val="009A93"/>
                </a:solidFill>
                <a:latin typeface="Avenir Next LT Pro" panose="020B0504020202020204" pitchFamily="34" charset="0"/>
              </a:rPr>
              <a:t>Challenge 5: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4400" b="1" dirty="0">
              <a:solidFill>
                <a:srgbClr val="009A93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7" name="Google Shape;106;p17">
            <a:extLst>
              <a:ext uri="{FF2B5EF4-FFF2-40B4-BE49-F238E27FC236}">
                <a16:creationId xmlns:a16="http://schemas.microsoft.com/office/drawing/2014/main" id="{69ABCC1C-9E02-2E7F-E587-E406D5D58374}"/>
              </a:ext>
            </a:extLst>
          </p:cNvPr>
          <p:cNvSpPr txBox="1">
            <a:spLocks/>
          </p:cNvSpPr>
          <p:nvPr/>
        </p:nvSpPr>
        <p:spPr>
          <a:xfrm>
            <a:off x="846695" y="1700848"/>
            <a:ext cx="4639700" cy="2468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a device-free day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Electricity makes up about 25% of your home’s carbon footprint.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 down non-essential devices for one day — no gaming, no streaming — and rediscover the joy of offline fun!</a:t>
            </a:r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DA311657-D59D-1F68-F326-4E15F0D7BF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682" y="5962033"/>
            <a:ext cx="1003882" cy="6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53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9576F-5871-3B09-1D25-869B84BA8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65;p13">
            <a:extLst>
              <a:ext uri="{FF2B5EF4-FFF2-40B4-BE49-F238E27FC236}">
                <a16:creationId xmlns:a16="http://schemas.microsoft.com/office/drawing/2014/main" id="{CE144F57-EAA5-75BB-1EEE-27E94ECD982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4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B9BCE9-9595-B623-87D7-EF96A278B8BE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53BD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AEC4BE8-E0C8-96FE-EB40-5E8A8AEDC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6277" y="984291"/>
            <a:ext cx="3864705" cy="4268446"/>
          </a:xfrm>
          <a:prstGeom prst="rect">
            <a:avLst/>
          </a:prstGeom>
        </p:spPr>
      </p:pic>
      <p:sp>
        <p:nvSpPr>
          <p:cNvPr id="16" name="Google Shape;108;p17">
            <a:extLst>
              <a:ext uri="{FF2B5EF4-FFF2-40B4-BE49-F238E27FC236}">
                <a16:creationId xmlns:a16="http://schemas.microsoft.com/office/drawing/2014/main" id="{32C0D5FB-6F4B-1075-2C53-AA250A52C985}"/>
              </a:ext>
            </a:extLst>
          </p:cNvPr>
          <p:cNvSpPr txBox="1">
            <a:spLocks/>
          </p:cNvSpPr>
          <p:nvPr/>
        </p:nvSpPr>
        <p:spPr>
          <a:xfrm>
            <a:off x="846699" y="529252"/>
            <a:ext cx="4784079" cy="183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b="1" dirty="0">
                <a:solidFill>
                  <a:srgbClr val="009A93"/>
                </a:solidFill>
                <a:latin typeface="Avenir Next LT Pro" panose="020B0504020202020204" pitchFamily="34" charset="0"/>
              </a:rPr>
              <a:t>Challenge 6: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4400" b="1" dirty="0">
              <a:solidFill>
                <a:srgbClr val="009A93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7" name="Google Shape;106;p17">
            <a:extLst>
              <a:ext uri="{FF2B5EF4-FFF2-40B4-BE49-F238E27FC236}">
                <a16:creationId xmlns:a16="http://schemas.microsoft.com/office/drawing/2014/main" id="{B75A6EA3-8563-B8CB-1164-497E2FE6DDE9}"/>
              </a:ext>
            </a:extLst>
          </p:cNvPr>
          <p:cNvSpPr txBox="1">
            <a:spLocks/>
          </p:cNvSpPr>
          <p:nvPr/>
        </p:nvSpPr>
        <p:spPr>
          <a:xfrm>
            <a:off x="846695" y="1700848"/>
            <a:ext cx="4639700" cy="2797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Turn down the heating by 1° for a week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Heating is the top source of home carbon emissions in the UK</a:t>
            </a:r>
            <a:r>
              <a:rPr lang="en-GB" sz="2000" kern="10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Turn </a:t>
            </a:r>
            <a:r>
              <a:rPr lang="en-GB" sz="2000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down by just 1°C for a week, layer up, and show your love for the planet — one cosy jumper at a time!</a:t>
            </a:r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5B15A7AB-F1B7-9066-7982-33C3EBD4B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682" y="5962033"/>
            <a:ext cx="1003882" cy="6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23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717A6-BD8D-7F58-DA80-12F958153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65;p13">
            <a:extLst>
              <a:ext uri="{FF2B5EF4-FFF2-40B4-BE49-F238E27FC236}">
                <a16:creationId xmlns:a16="http://schemas.microsoft.com/office/drawing/2014/main" id="{B095A594-5290-113C-6B3D-380923ACCAD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4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3F01AA-9B28-3DB2-AF7F-4910F60AA6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41" t="7421" r="19141"/>
          <a:stretch>
            <a:fillRect/>
          </a:stretch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A2CCC9-797F-9FB5-E943-AC950523C673}"/>
              </a:ext>
            </a:extLst>
          </p:cNvPr>
          <p:cNvSpPr txBox="1">
            <a:spLocks/>
          </p:cNvSpPr>
          <p:nvPr/>
        </p:nvSpPr>
        <p:spPr>
          <a:xfrm>
            <a:off x="7912350" y="92236"/>
            <a:ext cx="42136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600" dirty="0">
                <a:solidFill>
                  <a:schemeClr val="bg1"/>
                </a:solidFill>
              </a:rPr>
              <a:t>Photo by NASA</a:t>
            </a:r>
          </a:p>
        </p:txBody>
      </p:sp>
      <p:sp>
        <p:nvSpPr>
          <p:cNvPr id="16" name="Google Shape;108;p17">
            <a:extLst>
              <a:ext uri="{FF2B5EF4-FFF2-40B4-BE49-F238E27FC236}">
                <a16:creationId xmlns:a16="http://schemas.microsoft.com/office/drawing/2014/main" id="{965A4150-0BF5-DD1B-D9BE-105EFA2706A6}"/>
              </a:ext>
            </a:extLst>
          </p:cNvPr>
          <p:cNvSpPr txBox="1">
            <a:spLocks/>
          </p:cNvSpPr>
          <p:nvPr/>
        </p:nvSpPr>
        <p:spPr>
          <a:xfrm>
            <a:off x="846700" y="819126"/>
            <a:ext cx="4799720" cy="1011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b="1" dirty="0">
                <a:solidFill>
                  <a:srgbClr val="009A93"/>
                </a:solidFill>
                <a:latin typeface="Avenir Next LT Pro" panose="020B0504020202020204" pitchFamily="34" charset="0"/>
              </a:rPr>
              <a:t>What is Carbon?</a:t>
            </a:r>
          </a:p>
        </p:txBody>
      </p:sp>
      <p:sp>
        <p:nvSpPr>
          <p:cNvPr id="17" name="Google Shape;106;p17">
            <a:extLst>
              <a:ext uri="{FF2B5EF4-FFF2-40B4-BE49-F238E27FC236}">
                <a16:creationId xmlns:a16="http://schemas.microsoft.com/office/drawing/2014/main" id="{BACF507E-DFA5-4064-15E3-84332B59A636}"/>
              </a:ext>
            </a:extLst>
          </p:cNvPr>
          <p:cNvSpPr txBox="1">
            <a:spLocks/>
          </p:cNvSpPr>
          <p:nvPr/>
        </p:nvSpPr>
        <p:spPr>
          <a:xfrm>
            <a:off x="846700" y="2002298"/>
            <a:ext cx="4593980" cy="38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GB" sz="2000" dirty="0">
                <a:latin typeface="Avenir Next LT Pro" panose="020B0504020202020204" pitchFamily="34" charset="0"/>
              </a:rPr>
              <a:t>Carbon is a key part of all living things. It helps build DNA and proteins in your body, which means they can grow and work properly.</a:t>
            </a:r>
          </a:p>
          <a:p>
            <a:endParaRPr lang="en-GB" sz="2000" dirty="0">
              <a:latin typeface="Avenir Next LT Pro" panose="020B0504020202020204" pitchFamily="34" charset="0"/>
            </a:endParaRPr>
          </a:p>
          <a:p>
            <a:r>
              <a:rPr lang="en-GB" sz="2000" dirty="0">
                <a:latin typeface="Avenir Next LT Pro" panose="020B0504020202020204" pitchFamily="34" charset="0"/>
              </a:rPr>
              <a:t>Carbon is great at connecting with other elements — and even with itself — to make different materials, from plastic to wood to steel.</a:t>
            </a:r>
          </a:p>
          <a:p>
            <a:endParaRPr lang="en-GB" sz="2000" dirty="0">
              <a:latin typeface="Avenir Next LT Pro" panose="020B0504020202020204" pitchFamily="34" charset="0"/>
            </a:endParaRPr>
          </a:p>
          <a:p>
            <a:r>
              <a:rPr lang="en-GB" sz="2000" dirty="0">
                <a:latin typeface="Avenir Next LT Pro" panose="020B0504020202020204" pitchFamily="34" charset="0"/>
              </a:rPr>
              <a:t>In the air, carbon is present as a gas called carbon dioxide (CO₂). 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CF07A133-0B46-A529-6DFE-7F0DF565CCD9}"/>
              </a:ext>
            </a:extLst>
          </p:cNvPr>
          <p:cNvSpPr/>
          <p:nvPr/>
        </p:nvSpPr>
        <p:spPr>
          <a:xfrm rot="10800000">
            <a:off x="6096000" y="4704346"/>
            <a:ext cx="6045343" cy="2153653"/>
          </a:xfrm>
          <a:custGeom>
            <a:avLst/>
            <a:gdLst/>
            <a:ahLst/>
            <a:cxnLst/>
            <a:rect l="l" t="t" r="r" b="b"/>
            <a:pathLst>
              <a:path w="9144000" h="5829300">
                <a:moveTo>
                  <a:pt x="0" y="0"/>
                </a:moveTo>
                <a:lnTo>
                  <a:pt x="9144000" y="0"/>
                </a:lnTo>
                <a:lnTo>
                  <a:pt x="9144000" y="5829300"/>
                </a:lnTo>
                <a:lnTo>
                  <a:pt x="0" y="5829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sz="2700"/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FFCE77F8-8370-799D-2C99-F1CE14E7B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682" y="5962033"/>
            <a:ext cx="1003882" cy="6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50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5534" y="6087034"/>
            <a:ext cx="798700" cy="51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rcRect t="13247" b="49253"/>
          <a:stretch/>
        </p:blipFill>
        <p:spPr>
          <a:xfrm>
            <a:off x="1" y="1"/>
            <a:ext cx="12191996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>
            <a:spLocks/>
          </p:cNvSpPr>
          <p:nvPr/>
        </p:nvSpPr>
        <p:spPr>
          <a:xfrm>
            <a:off x="1277880" y="535443"/>
            <a:ext cx="5149423" cy="4344592"/>
          </a:xfrm>
          <a:prstGeom prst="rect">
            <a:avLst/>
          </a:prstGeom>
          <a:solidFill>
            <a:srgbClr val="1C2C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6" name="Google Shape;126;p19"/>
          <p:cNvSpPr>
            <a:spLocks/>
          </p:cNvSpPr>
          <p:nvPr/>
        </p:nvSpPr>
        <p:spPr>
          <a:xfrm>
            <a:off x="1148080" y="379809"/>
            <a:ext cx="5149423" cy="4344591"/>
          </a:xfrm>
          <a:prstGeom prst="rect">
            <a:avLst/>
          </a:prstGeom>
          <a:solidFill>
            <a:srgbClr val="F6F4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127" name="Google Shape;127;p19"/>
          <p:cNvSpPr txBox="1">
            <a:spLocks/>
          </p:cNvSpPr>
          <p:nvPr/>
        </p:nvSpPr>
        <p:spPr>
          <a:xfrm>
            <a:off x="1409734" y="649762"/>
            <a:ext cx="4716917" cy="3962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GB" sz="2000" kern="100" dirty="0"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Carbon in the air is part of a group of special gases called </a:t>
            </a:r>
            <a:r>
              <a:rPr lang="en-GB" sz="2000" b="1" kern="100" dirty="0"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greenhouse gases.</a:t>
            </a:r>
          </a:p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GB" sz="2000" kern="100" dirty="0"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work like a blanket around Earth, keeping in just the right amount of heat. This makes the global average temperature 14°C,  perfect for plants, animals and people to live.</a:t>
            </a:r>
          </a:p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GB" sz="2000" kern="100" dirty="0"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Without greenhouse gases, our planet would be —18</a:t>
            </a:r>
            <a:r>
              <a:rPr lang="en-GB" sz="2000" dirty="0">
                <a:latin typeface="Avenir Next LT Pro" panose="020B0504020202020204" pitchFamily="34" charset="0"/>
              </a:rPr>
              <a:t>°C! </a:t>
            </a:r>
            <a:endParaRPr lang="en-GB" sz="2000" kern="100" dirty="0">
              <a:latin typeface="Avenir Next LT Pro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63CF0F-40E3-7378-B365-03BF2EA24E56}"/>
              </a:ext>
            </a:extLst>
          </p:cNvPr>
          <p:cNvSpPr txBox="1">
            <a:spLocks/>
          </p:cNvSpPr>
          <p:nvPr/>
        </p:nvSpPr>
        <p:spPr>
          <a:xfrm>
            <a:off x="103809" y="6512739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rgbClr val="000000"/>
                </a:solidFill>
                <a:latin typeface="-apple-system"/>
              </a:rPr>
              <a:t>Photo by </a:t>
            </a:r>
            <a:r>
              <a:rPr lang="en-GB" sz="800" dirty="0">
                <a:latin typeface="-apple-system"/>
                <a:hlinkClick r:id="rId5"/>
              </a:rPr>
              <a:t>Nathan Dumlao</a:t>
            </a:r>
            <a:r>
              <a:rPr lang="en-GB" sz="800" dirty="0">
                <a:solidFill>
                  <a:srgbClr val="000000"/>
                </a:solidFill>
                <a:latin typeface="-apple-system"/>
              </a:rPr>
              <a:t> on </a:t>
            </a:r>
            <a:r>
              <a:rPr lang="en-GB" sz="800" dirty="0" err="1">
                <a:latin typeface="-apple-system"/>
                <a:hlinkClick r:id="rId6"/>
              </a:rPr>
              <a:t>Unsplash</a:t>
            </a:r>
            <a:endParaRPr lang="en-GB" sz="533" dirty="0">
              <a:solidFill>
                <a:schemeClr val="bg1"/>
              </a:solidFill>
            </a:endParaRPr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0C86E254-5561-B9CF-CD1A-E9C8B3898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682" y="5962033"/>
            <a:ext cx="1003882" cy="6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09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E463D-668F-9D6B-30B3-5771D63F5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65;p13">
            <a:extLst>
              <a:ext uri="{FF2B5EF4-FFF2-40B4-BE49-F238E27FC236}">
                <a16:creationId xmlns:a16="http://schemas.microsoft.com/office/drawing/2014/main" id="{4594742C-150C-9662-C726-75B4EF2A0ABA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4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A7BD3FB-6816-00F9-2BA2-9E603E4240A1}"/>
              </a:ext>
            </a:extLst>
          </p:cNvPr>
          <p:cNvGrpSpPr/>
          <p:nvPr/>
        </p:nvGrpSpPr>
        <p:grpSpPr>
          <a:xfrm>
            <a:off x="6150220" y="-1"/>
            <a:ext cx="6070671" cy="6858001"/>
            <a:chOff x="5347635" y="854769"/>
            <a:chExt cx="3796365" cy="42887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48ACFF8-E8C9-58D7-5C8D-2844C05F9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9848" b="4838"/>
            <a:stretch>
              <a:fillRect/>
            </a:stretch>
          </p:blipFill>
          <p:spPr>
            <a:xfrm>
              <a:off x="5347635" y="854769"/>
              <a:ext cx="3796365" cy="428873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0A15E9B-C2E2-56FF-C5EB-688C79322A48}"/>
                </a:ext>
              </a:extLst>
            </p:cNvPr>
            <p:cNvSpPr txBox="1">
              <a:spLocks/>
            </p:cNvSpPr>
            <p:nvPr/>
          </p:nvSpPr>
          <p:spPr>
            <a:xfrm>
              <a:off x="5940663" y="944544"/>
              <a:ext cx="3160207" cy="1846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GB" sz="600" b="0" i="0" dirty="0">
                  <a:solidFill>
                    <a:schemeClr val="bg1"/>
                  </a:solidFill>
                  <a:effectLst/>
                  <a:latin typeface="-apple-system"/>
                </a:rPr>
                <a:t>Photo by </a:t>
              </a:r>
              <a:r>
                <a:rPr lang="en-GB" sz="600" b="0" i="0" dirty="0" err="1">
                  <a:solidFill>
                    <a:srgbClr val="0097A7"/>
                  </a:solidFill>
                  <a:effectLst/>
                  <a:latin typeface="-apple-system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Ainur</a:t>
              </a:r>
              <a:r>
                <a:rPr lang="en-GB" sz="600" b="0" i="0" dirty="0">
                  <a:solidFill>
                    <a:srgbClr val="0097A7"/>
                  </a:solidFill>
                  <a:effectLst/>
                  <a:latin typeface="-apple-system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</a:t>
              </a:r>
              <a:r>
                <a:rPr lang="en-GB" sz="600" b="0" i="0" dirty="0" err="1">
                  <a:solidFill>
                    <a:schemeClr val="bg1"/>
                  </a:solidFill>
                  <a:effectLst/>
                  <a:latin typeface="-apple-system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Khakimov</a:t>
              </a:r>
              <a:r>
                <a:rPr lang="en-GB" sz="600" b="0" i="0" dirty="0">
                  <a:solidFill>
                    <a:schemeClr val="bg1"/>
                  </a:solidFill>
                  <a:effectLst/>
                  <a:latin typeface="-apple-system"/>
                </a:rPr>
                <a:t> on </a:t>
              </a:r>
              <a:r>
                <a:rPr lang="en-GB" sz="600" b="0" i="0" dirty="0" err="1">
                  <a:solidFill>
                    <a:schemeClr val="bg1"/>
                  </a:solidFill>
                  <a:effectLst/>
                  <a:latin typeface="-apple-system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Unsplash</a:t>
              </a:r>
              <a:endParaRPr lang="en-GB" sz="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Google Shape;108;p17">
            <a:extLst>
              <a:ext uri="{FF2B5EF4-FFF2-40B4-BE49-F238E27FC236}">
                <a16:creationId xmlns:a16="http://schemas.microsoft.com/office/drawing/2014/main" id="{F77FD5F5-32E8-7C6D-5569-1C9336F5CCD3}"/>
              </a:ext>
            </a:extLst>
          </p:cNvPr>
          <p:cNvSpPr txBox="1">
            <a:spLocks/>
          </p:cNvSpPr>
          <p:nvPr/>
        </p:nvSpPr>
        <p:spPr>
          <a:xfrm>
            <a:off x="846699" y="631844"/>
            <a:ext cx="4784079" cy="1736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b="1" dirty="0">
                <a:solidFill>
                  <a:srgbClr val="009A93"/>
                </a:solidFill>
                <a:latin typeface="Avenir Next LT Pro" panose="020B0504020202020204" pitchFamily="34" charset="0"/>
              </a:rPr>
              <a:t>What are carbon emissions?</a:t>
            </a:r>
          </a:p>
        </p:txBody>
      </p:sp>
      <p:sp>
        <p:nvSpPr>
          <p:cNvPr id="17" name="Google Shape;106;p17">
            <a:extLst>
              <a:ext uri="{FF2B5EF4-FFF2-40B4-BE49-F238E27FC236}">
                <a16:creationId xmlns:a16="http://schemas.microsoft.com/office/drawing/2014/main" id="{AF17578F-EC0E-618F-802E-B0C01742CC41}"/>
              </a:ext>
            </a:extLst>
          </p:cNvPr>
          <p:cNvSpPr txBox="1">
            <a:spLocks/>
          </p:cNvSpPr>
          <p:nvPr/>
        </p:nvSpPr>
        <p:spPr>
          <a:xfrm>
            <a:off x="846700" y="2368058"/>
            <a:ext cx="4784078" cy="2797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 of the things that we do – from driving cars to cooking food and using electricity - are often powered by burning fuels like coal and gas.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releases extra carbon into the air.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 much carbon traps too much heat, and that’s causing </a:t>
            </a:r>
            <a:r>
              <a:rPr lang="en-GB" sz="2000" b="1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 change</a:t>
            </a:r>
            <a:r>
              <a:rPr lang="en-GB" sz="2000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34591D7F-5569-6CFD-BFEE-E167C4A68F6B}"/>
              </a:ext>
            </a:extLst>
          </p:cNvPr>
          <p:cNvSpPr/>
          <p:nvPr/>
        </p:nvSpPr>
        <p:spPr>
          <a:xfrm rot="10800000">
            <a:off x="6146657" y="4704347"/>
            <a:ext cx="6045343" cy="2153653"/>
          </a:xfrm>
          <a:custGeom>
            <a:avLst/>
            <a:gdLst/>
            <a:ahLst/>
            <a:cxnLst/>
            <a:rect l="l" t="t" r="r" b="b"/>
            <a:pathLst>
              <a:path w="9144000" h="5829300">
                <a:moveTo>
                  <a:pt x="0" y="0"/>
                </a:moveTo>
                <a:lnTo>
                  <a:pt x="9144000" y="0"/>
                </a:lnTo>
                <a:lnTo>
                  <a:pt x="9144000" y="5829300"/>
                </a:lnTo>
                <a:lnTo>
                  <a:pt x="0" y="58293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 sz="2700"/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0AA2E849-3B8C-F70D-EA16-E2274BECC0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682" y="5962033"/>
            <a:ext cx="1003882" cy="6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39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icebergs in the water&#10;&#10;Description automatically generated">
            <a:extLst>
              <a:ext uri="{FF2B5EF4-FFF2-40B4-BE49-F238E27FC236}">
                <a16:creationId xmlns:a16="http://schemas.microsoft.com/office/drawing/2014/main" id="{13EBD276-7A4D-96A8-74DD-91132E0FFC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66999" y="-2666999"/>
            <a:ext cx="6858003" cy="12192004"/>
          </a:xfrm>
          <a:prstGeom prst="rect">
            <a:avLst/>
          </a:prstGeom>
        </p:spPr>
      </p:pic>
      <p:sp>
        <p:nvSpPr>
          <p:cNvPr id="125" name="Google Shape;125;p19"/>
          <p:cNvSpPr>
            <a:spLocks/>
          </p:cNvSpPr>
          <p:nvPr/>
        </p:nvSpPr>
        <p:spPr>
          <a:xfrm>
            <a:off x="807720" y="551902"/>
            <a:ext cx="5679440" cy="3918498"/>
          </a:xfrm>
          <a:prstGeom prst="rect">
            <a:avLst/>
          </a:prstGeom>
          <a:solidFill>
            <a:srgbClr val="1C2C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6" name="Google Shape;126;p19"/>
          <p:cNvSpPr>
            <a:spLocks/>
          </p:cNvSpPr>
          <p:nvPr/>
        </p:nvSpPr>
        <p:spPr>
          <a:xfrm>
            <a:off x="687070" y="551903"/>
            <a:ext cx="5633720" cy="3766098"/>
          </a:xfrm>
          <a:prstGeom prst="rect">
            <a:avLst/>
          </a:prstGeom>
          <a:solidFill>
            <a:srgbClr val="F6F4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27" name="Google Shape;127;p19"/>
          <p:cNvSpPr txBox="1">
            <a:spLocks/>
          </p:cNvSpPr>
          <p:nvPr/>
        </p:nvSpPr>
        <p:spPr>
          <a:xfrm>
            <a:off x="947152" y="788648"/>
            <a:ext cx="5148848" cy="3445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GB" sz="2000" kern="100" dirty="0"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Climate change is harming our planet. </a:t>
            </a:r>
          </a:p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GB" sz="2000" kern="100" dirty="0"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melting ice caps and raising sea levels, placing coastal cities and islands at risk. </a:t>
            </a:r>
          </a:p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GB" sz="2000" kern="100" dirty="0"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creating dangerous weather events such as drought and flooding, impacting human life. </a:t>
            </a:r>
          </a:p>
          <a:p>
            <a:pPr>
              <a:lnSpc>
                <a:spcPct val="107000"/>
              </a:lnSpc>
              <a:spcAft>
                <a:spcPts val="1067"/>
              </a:spcAft>
            </a:pPr>
            <a:r>
              <a:rPr lang="en-GB" sz="2000" kern="100" dirty="0"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it’s making oceans more acidic, harming plants and marine life.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63CF0F-40E3-7378-B365-03BF2EA24E56}"/>
              </a:ext>
            </a:extLst>
          </p:cNvPr>
          <p:cNvSpPr txBox="1">
            <a:spLocks/>
          </p:cNvSpPr>
          <p:nvPr/>
        </p:nvSpPr>
        <p:spPr>
          <a:xfrm>
            <a:off x="83816" y="6517480"/>
            <a:ext cx="609600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67" dirty="0">
                <a:latin typeface="Arial" panose="020B0604020202020204" pitchFamily="34" charset="0"/>
              </a:rPr>
              <a:t>Photo by </a:t>
            </a:r>
            <a:r>
              <a:rPr lang="en-US" altLang="en-US" sz="1067" dirty="0" err="1">
                <a:latin typeface="Arial" panose="020B0604020202020204" pitchFamily="34" charset="0"/>
                <a:hlinkClick r:id="rId4"/>
              </a:rPr>
              <a:t>shawnanggg</a:t>
            </a:r>
            <a:r>
              <a:rPr lang="en-US" altLang="en-US" sz="1067" dirty="0">
                <a:latin typeface="Arial" panose="020B0604020202020204" pitchFamily="34" charset="0"/>
              </a:rPr>
              <a:t> on </a:t>
            </a:r>
            <a:r>
              <a:rPr lang="en-US" altLang="en-US" sz="1067" dirty="0" err="1">
                <a:latin typeface="Arial" panose="020B0604020202020204" pitchFamily="34" charset="0"/>
                <a:hlinkClick r:id="rId5"/>
              </a:rPr>
              <a:t>Unsplash</a:t>
            </a:r>
            <a:r>
              <a:rPr lang="en-US" altLang="en-US" sz="1067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" name="Picture 1" descr="A black and white logo&#10;&#10;AI-generated content may be incorrect.">
            <a:extLst>
              <a:ext uri="{FF2B5EF4-FFF2-40B4-BE49-F238E27FC236}">
                <a16:creationId xmlns:a16="http://schemas.microsoft.com/office/drawing/2014/main" id="{0023BEFD-DE34-F8A8-828E-E52E655EA3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682" y="5962033"/>
            <a:ext cx="1003882" cy="6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81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FC797-65E3-3C34-0630-AF591C359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65;p13">
            <a:extLst>
              <a:ext uri="{FF2B5EF4-FFF2-40B4-BE49-F238E27FC236}">
                <a16:creationId xmlns:a16="http://schemas.microsoft.com/office/drawing/2014/main" id="{FC12794A-B01C-67D9-35B9-0BDD30E49A2E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4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4" name="Google Shape;95;p16">
            <a:extLst>
              <a:ext uri="{FF2B5EF4-FFF2-40B4-BE49-F238E27FC236}">
                <a16:creationId xmlns:a16="http://schemas.microsoft.com/office/drawing/2014/main" id="{B8982912-CD92-FFC4-A752-579C3CF0C18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/>
          <a:srcRect t="7811" r="4000" b="11187"/>
          <a:stretch>
            <a:fillRect/>
          </a:stretch>
        </p:blipFill>
        <p:spPr>
          <a:xfrm>
            <a:off x="6095995" y="0"/>
            <a:ext cx="6096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08;p17">
            <a:extLst>
              <a:ext uri="{FF2B5EF4-FFF2-40B4-BE49-F238E27FC236}">
                <a16:creationId xmlns:a16="http://schemas.microsoft.com/office/drawing/2014/main" id="{E9C84F3D-64E0-3483-A9F4-767292F1524A}"/>
              </a:ext>
            </a:extLst>
          </p:cNvPr>
          <p:cNvSpPr txBox="1">
            <a:spLocks/>
          </p:cNvSpPr>
          <p:nvPr/>
        </p:nvSpPr>
        <p:spPr>
          <a:xfrm>
            <a:off x="846699" y="631844"/>
            <a:ext cx="4784079" cy="1736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b="1" dirty="0">
                <a:solidFill>
                  <a:srgbClr val="009A93"/>
                </a:solidFill>
                <a:latin typeface="Avenir Next LT Pro" panose="020B0504020202020204" pitchFamily="34" charset="0"/>
              </a:rPr>
              <a:t>Let’s Cut Your Carbon!</a:t>
            </a:r>
          </a:p>
        </p:txBody>
      </p:sp>
      <p:sp>
        <p:nvSpPr>
          <p:cNvPr id="17" name="Google Shape;106;p17">
            <a:extLst>
              <a:ext uri="{FF2B5EF4-FFF2-40B4-BE49-F238E27FC236}">
                <a16:creationId xmlns:a16="http://schemas.microsoft.com/office/drawing/2014/main" id="{CCF5AE7A-C55D-5862-329B-EB7C88A38FA7}"/>
              </a:ext>
            </a:extLst>
          </p:cNvPr>
          <p:cNvSpPr txBox="1">
            <a:spLocks/>
          </p:cNvSpPr>
          <p:nvPr/>
        </p:nvSpPr>
        <p:spPr>
          <a:xfrm>
            <a:off x="846700" y="2368058"/>
            <a:ext cx="4639700" cy="378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Whilst the big responsibility lies with governments and big businesses to make large changes, we can help too!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 small changes, like walking instead of driving or turning off devices, we can lower carbon emissions and protect our planet. </a:t>
            </a:r>
            <a:endParaRPr lang="en-GB" sz="2000" kern="100" dirty="0">
              <a:latin typeface="Avenir Next LT Pro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November, we challenge YOU to complete 6 fun activities with your family and friends to Cut Your Carbon!</a:t>
            </a: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A867B61F-EE94-B8F7-71A6-BAC17C5468D6}"/>
              </a:ext>
            </a:extLst>
          </p:cNvPr>
          <p:cNvSpPr/>
          <p:nvPr/>
        </p:nvSpPr>
        <p:spPr>
          <a:xfrm rot="10800000">
            <a:off x="6095999" y="4674869"/>
            <a:ext cx="6121326" cy="2183129"/>
          </a:xfrm>
          <a:custGeom>
            <a:avLst/>
            <a:gdLst/>
            <a:ahLst/>
            <a:cxnLst/>
            <a:rect l="l" t="t" r="r" b="b"/>
            <a:pathLst>
              <a:path w="9144000" h="5829300">
                <a:moveTo>
                  <a:pt x="0" y="0"/>
                </a:moveTo>
                <a:lnTo>
                  <a:pt x="9144000" y="0"/>
                </a:lnTo>
                <a:lnTo>
                  <a:pt x="9144000" y="5829300"/>
                </a:lnTo>
                <a:lnTo>
                  <a:pt x="0" y="5829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sz="2700"/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C2FC0CA0-A8AE-30F6-0DB7-D6940CD82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682" y="5962033"/>
            <a:ext cx="1003882" cy="6426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E837FB-6E1E-CFA8-251E-0A2DD1E6999B}"/>
              </a:ext>
            </a:extLst>
          </p:cNvPr>
          <p:cNvSpPr txBox="1">
            <a:spLocks/>
          </p:cNvSpPr>
          <p:nvPr/>
        </p:nvSpPr>
        <p:spPr>
          <a:xfrm>
            <a:off x="8931025" y="145555"/>
            <a:ext cx="312001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800" dirty="0">
                <a:solidFill>
                  <a:schemeClr val="bg1"/>
                </a:solidFill>
              </a:rPr>
              <a:t>Photo by </a:t>
            </a:r>
            <a:r>
              <a:rPr lang="en-GB" sz="800" dirty="0">
                <a:solidFill>
                  <a:srgbClr val="0097A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Ronan </a:t>
            </a:r>
            <a:r>
              <a:rPr lang="en-GB" sz="800" dirty="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Furuta</a:t>
            </a:r>
            <a:r>
              <a:rPr lang="en-GB" sz="800" dirty="0">
                <a:solidFill>
                  <a:schemeClr val="bg1"/>
                </a:solidFill>
              </a:rPr>
              <a:t> on </a:t>
            </a:r>
            <a:r>
              <a:rPr lang="en-GB" sz="800" dirty="0" err="1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GB" sz="8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7114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3E346-CFC2-939C-CEC7-F7CFEF1EE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65;p13">
            <a:extLst>
              <a:ext uri="{FF2B5EF4-FFF2-40B4-BE49-F238E27FC236}">
                <a16:creationId xmlns:a16="http://schemas.microsoft.com/office/drawing/2014/main" id="{30798298-3F87-0AB7-4025-1113E03A1AD0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4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pic>
        <p:nvPicPr>
          <p:cNvPr id="4" name="Picture 3" descr="A paper with stickers on it&#10;&#10;AI-generated content may be incorrect.">
            <a:extLst>
              <a:ext uri="{FF2B5EF4-FFF2-40B4-BE49-F238E27FC236}">
                <a16:creationId xmlns:a16="http://schemas.microsoft.com/office/drawing/2014/main" id="{E46608EE-E9BF-7EAF-9E28-1C71FBF39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5" t="6395" r="8516"/>
          <a:stretch>
            <a:fillRect/>
          </a:stretch>
        </p:blipFill>
        <p:spPr>
          <a:xfrm>
            <a:off x="6074678" y="-2"/>
            <a:ext cx="6121327" cy="6858000"/>
          </a:xfrm>
          <a:prstGeom prst="rect">
            <a:avLst/>
          </a:prstGeom>
        </p:spPr>
      </p:pic>
      <p:sp>
        <p:nvSpPr>
          <p:cNvPr id="16" name="Google Shape;108;p17">
            <a:extLst>
              <a:ext uri="{FF2B5EF4-FFF2-40B4-BE49-F238E27FC236}">
                <a16:creationId xmlns:a16="http://schemas.microsoft.com/office/drawing/2014/main" id="{24EED013-5523-98BC-E324-81A9D7BC78F0}"/>
              </a:ext>
            </a:extLst>
          </p:cNvPr>
          <p:cNvSpPr txBox="1">
            <a:spLocks/>
          </p:cNvSpPr>
          <p:nvPr/>
        </p:nvSpPr>
        <p:spPr>
          <a:xfrm>
            <a:off x="846699" y="529252"/>
            <a:ext cx="4784079" cy="183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b="1" dirty="0">
                <a:solidFill>
                  <a:srgbClr val="009A93"/>
                </a:solidFill>
                <a:latin typeface="Avenir Next LT Pro" panose="020B0504020202020204" pitchFamily="34" charset="0"/>
              </a:rPr>
              <a:t>What’s Next?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4400" b="1" dirty="0">
              <a:solidFill>
                <a:srgbClr val="009A93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7" name="Google Shape;106;p17">
            <a:extLst>
              <a:ext uri="{FF2B5EF4-FFF2-40B4-BE49-F238E27FC236}">
                <a16:creationId xmlns:a16="http://schemas.microsoft.com/office/drawing/2014/main" id="{4235124D-ACC8-FE02-CF5F-1280969B6C58}"/>
              </a:ext>
            </a:extLst>
          </p:cNvPr>
          <p:cNvSpPr txBox="1">
            <a:spLocks/>
          </p:cNvSpPr>
          <p:nvPr/>
        </p:nvSpPr>
        <p:spPr>
          <a:xfrm>
            <a:off x="846695" y="1700848"/>
            <a:ext cx="4639700" cy="378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You’ll get a Cut Your Carbon checklist to take home. Complete the six challenges at home with friends and family across November.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end of the month, we’ll count up how many of you joined in, add up the estimated carbon saved, and celebrate your amazing efforts!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Let’s help our planet — one small step at a time! </a:t>
            </a:r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FDADE85A-B9DA-C9C9-2CF2-C28C8E926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682" y="5962033"/>
            <a:ext cx="1003882" cy="6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759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040FB-C61E-D76D-D07B-B9BFF6696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65;p13">
            <a:extLst>
              <a:ext uri="{FF2B5EF4-FFF2-40B4-BE49-F238E27FC236}">
                <a16:creationId xmlns:a16="http://schemas.microsoft.com/office/drawing/2014/main" id="{F6A193DD-D387-360B-8BC4-F38F5A9ED26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4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D8479E-C78A-9C91-CD73-E7AD23ABC8B5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53BD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Google Shape;108;p17">
            <a:extLst>
              <a:ext uri="{FF2B5EF4-FFF2-40B4-BE49-F238E27FC236}">
                <a16:creationId xmlns:a16="http://schemas.microsoft.com/office/drawing/2014/main" id="{2B79AF46-9F02-55D8-16D4-E5E556536861}"/>
              </a:ext>
            </a:extLst>
          </p:cNvPr>
          <p:cNvSpPr txBox="1">
            <a:spLocks/>
          </p:cNvSpPr>
          <p:nvPr/>
        </p:nvSpPr>
        <p:spPr>
          <a:xfrm>
            <a:off x="846699" y="529252"/>
            <a:ext cx="4784079" cy="183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b="1" dirty="0">
                <a:solidFill>
                  <a:srgbClr val="009A93"/>
                </a:solidFill>
                <a:latin typeface="Avenir Next LT Pro" panose="020B0504020202020204" pitchFamily="34" charset="0"/>
              </a:rPr>
              <a:t>Challenge 1: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4400" b="1" dirty="0">
              <a:solidFill>
                <a:srgbClr val="009A93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7" name="Google Shape;106;p17">
            <a:extLst>
              <a:ext uri="{FF2B5EF4-FFF2-40B4-BE49-F238E27FC236}">
                <a16:creationId xmlns:a16="http://schemas.microsoft.com/office/drawing/2014/main" id="{20C4C701-8E16-C6A7-36E7-B7F4222DB2AD}"/>
              </a:ext>
            </a:extLst>
          </p:cNvPr>
          <p:cNvSpPr txBox="1">
            <a:spLocks/>
          </p:cNvSpPr>
          <p:nvPr/>
        </p:nvSpPr>
        <p:spPr>
          <a:xfrm>
            <a:off x="846695" y="1700848"/>
            <a:ext cx="4639700" cy="3353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3 evening meals </a:t>
            </a:r>
            <a:br>
              <a:rPr lang="en-GB" sz="2000" b="1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 b="1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plant-based across the month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en-GB" sz="2000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Meat production is responsible for around 14% of the world’s greenhouse gas emissions, so make 3 evening meals plant-based across the month and discover how delicious cutting carbon can be! </a:t>
            </a:r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29EB451E-A988-0F19-8419-D38B6BB74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682" y="5962033"/>
            <a:ext cx="1003882" cy="64269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C5260B0-C7D0-FE94-32BD-CC10D34BE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2658" y="832521"/>
            <a:ext cx="3822681" cy="422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20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B6197-5F7F-5A7E-5150-F76D72396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65;p13">
            <a:extLst>
              <a:ext uri="{FF2B5EF4-FFF2-40B4-BE49-F238E27FC236}">
                <a16:creationId xmlns:a16="http://schemas.microsoft.com/office/drawing/2014/main" id="{84E92C85-9119-A60A-5DE8-FD1864A0DA91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F4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21688A-DBD6-B267-3B7C-48DFB1D9736A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53BD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Google Shape;108;p17">
            <a:extLst>
              <a:ext uri="{FF2B5EF4-FFF2-40B4-BE49-F238E27FC236}">
                <a16:creationId xmlns:a16="http://schemas.microsoft.com/office/drawing/2014/main" id="{B86872A3-0990-B48C-91BB-0D46D1164AAF}"/>
              </a:ext>
            </a:extLst>
          </p:cNvPr>
          <p:cNvSpPr txBox="1">
            <a:spLocks/>
          </p:cNvSpPr>
          <p:nvPr/>
        </p:nvSpPr>
        <p:spPr>
          <a:xfrm>
            <a:off x="846699" y="529252"/>
            <a:ext cx="4784079" cy="183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400" b="1" dirty="0">
                <a:solidFill>
                  <a:srgbClr val="009A93"/>
                </a:solidFill>
                <a:latin typeface="Avenir Next LT Pro" panose="020B0504020202020204" pitchFamily="34" charset="0"/>
              </a:rPr>
              <a:t>Challenge 2: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4400" b="1" dirty="0">
              <a:solidFill>
                <a:srgbClr val="009A93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7" name="Google Shape;106;p17">
            <a:extLst>
              <a:ext uri="{FF2B5EF4-FFF2-40B4-BE49-F238E27FC236}">
                <a16:creationId xmlns:a16="http://schemas.microsoft.com/office/drawing/2014/main" id="{8A26E8A8-12BC-902A-4628-11A86676CC14}"/>
              </a:ext>
            </a:extLst>
          </p:cNvPr>
          <p:cNvSpPr txBox="1">
            <a:spLocks/>
          </p:cNvSpPr>
          <p:nvPr/>
        </p:nvSpPr>
        <p:spPr>
          <a:xfrm>
            <a:off x="846695" y="1700848"/>
            <a:ext cx="4639700" cy="3126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3 journeys active across the month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 creates nearly a quarter of the UK’s carbon emissions.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kern="100" dirty="0">
                <a:effectLst/>
                <a:latin typeface="Avenir Next LT Pro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Active travel - such as walking, scooting, wheeling, or cycling - doesn’t emit anything! So, get active and ditch the drive!</a:t>
            </a:r>
          </a:p>
        </p:txBody>
      </p:sp>
      <p:pic>
        <p:nvPicPr>
          <p:cNvPr id="6" name="Picture 5" descr="A black and white logo&#10;&#10;AI-generated content may be incorrect.">
            <a:extLst>
              <a:ext uri="{FF2B5EF4-FFF2-40B4-BE49-F238E27FC236}">
                <a16:creationId xmlns:a16="http://schemas.microsoft.com/office/drawing/2014/main" id="{D77D7414-3C6C-E186-B94A-FEEC3758D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682" y="5962033"/>
            <a:ext cx="1003882" cy="64269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73BB242-9E27-ACA4-2682-94AB2E9DD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0145" y="1331826"/>
            <a:ext cx="4722249" cy="346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625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d22aafc-f679-4ed9-b58e-b01932da2481">
      <Terms xmlns="http://schemas.microsoft.com/office/infopath/2007/PartnerControls"/>
    </lcf76f155ced4ddcb4097134ff3c332f>
    <TaxCatchAll xmlns="583301a9-a14b-4010-91f5-692cd9fe9b7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08F8D34BFB444B8AD4EA6C57B67125" ma:contentTypeVersion="19" ma:contentTypeDescription="Create a new document." ma:contentTypeScope="" ma:versionID="c5b8c117c1ebc01ee278c0c842db7e74">
  <xsd:schema xmlns:xsd="http://www.w3.org/2001/XMLSchema" xmlns:xs="http://www.w3.org/2001/XMLSchema" xmlns:p="http://schemas.microsoft.com/office/2006/metadata/properties" xmlns:ns2="1d22aafc-f679-4ed9-b58e-b01932da2481" xmlns:ns3="583301a9-a14b-4010-91f5-692cd9fe9b78" targetNamespace="http://schemas.microsoft.com/office/2006/metadata/properties" ma:root="true" ma:fieldsID="f56cc2c955532810d5d134f5687440d0" ns2:_="" ns3:_="">
    <xsd:import namespace="1d22aafc-f679-4ed9-b58e-b01932da2481"/>
    <xsd:import namespace="583301a9-a14b-4010-91f5-692cd9fe9b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2aafc-f679-4ed9-b58e-b01932da24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fc2817d-4b99-4719-a554-bbc2140c4f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3301a9-a14b-4010-91f5-692cd9fe9b78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8bef0c7-6d80-4478-a025-7f54abd2e679}" ma:internalName="TaxCatchAll" ma:showField="CatchAllData" ma:web="583301a9-a14b-4010-91f5-692cd9fe9b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708E053-0931-4F3F-A60C-1969E90E874E}">
  <ds:schemaRefs>
    <ds:schemaRef ds:uri="http://schemas.microsoft.com/office/2006/metadata/properties"/>
    <ds:schemaRef ds:uri="http://schemas.microsoft.com/office/infopath/2007/PartnerControls"/>
    <ds:schemaRef ds:uri="7142544d-bb75-46a8-8d15-935ea0f6c27c"/>
    <ds:schemaRef ds:uri="6715175a-2153-4031-b562-73ee1af9b33e"/>
  </ds:schemaRefs>
</ds:datastoreItem>
</file>

<file path=customXml/itemProps2.xml><?xml version="1.0" encoding="utf-8"?>
<ds:datastoreItem xmlns:ds="http://schemas.openxmlformats.org/officeDocument/2006/customXml" ds:itemID="{FC5830E1-13C3-407F-8F2B-F473C4DD09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8771BA-3FDF-4A90-97A4-DB4CB87E061C}"/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721</Words>
  <Application>Microsoft Office PowerPoint</Application>
  <PresentationFormat>Widescreen</PresentationFormat>
  <Paragraphs>53</Paragraphs>
  <Slides>13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Adam Flint</dc:creator>
  <cp:lastModifiedBy>Adam Flint</cp:lastModifiedBy>
  <cp:revision>2</cp:revision>
  <dcterms:created xsi:type="dcterms:W3CDTF">2025-09-03T06:14:49Z</dcterms:created>
  <dcterms:modified xsi:type="dcterms:W3CDTF">2025-10-10T11:03:51Z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0x0101002F08F8D34BFB444B8AD4EA6C57B67125</vt:lpwstr>
  </property>
  <property fmtid="{D5CDD505-2E9C-101B-9397-08002B2CF9AE}" pid="3" name="MediaServiceImageTags">
    <vt:lpwstr/>
  </property>
</Properties>
</file>